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73" r:id="rId12"/>
    <p:sldId id="264" r:id="rId13"/>
    <p:sldId id="274" r:id="rId14"/>
    <p:sldId id="275" r:id="rId15"/>
    <p:sldId id="266" r:id="rId16"/>
    <p:sldId id="267" r:id="rId17"/>
    <p:sldId id="272" r:id="rId18"/>
  </p:sldIdLst>
  <p:sldSz cx="9144000" cy="6858000" type="screen4x3"/>
  <p:notesSz cx="7099300" cy="10234613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8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57138-796C-427C-8A37-B578B771982F}" type="datetimeFigureOut">
              <a:rPr lang="pl-PL" smtClean="0"/>
              <a:pPr/>
              <a:t>2016-03-18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5DF9F-1814-4CF4-B759-ACCCE0B56AD1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57138-796C-427C-8A37-B578B771982F}" type="datetimeFigureOut">
              <a:rPr lang="pl-PL" smtClean="0"/>
              <a:pPr/>
              <a:t>2016-03-18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5DF9F-1814-4CF4-B759-ACCCE0B56AD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57138-796C-427C-8A37-B578B771982F}" type="datetimeFigureOut">
              <a:rPr lang="pl-PL" smtClean="0"/>
              <a:pPr/>
              <a:t>2016-03-18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5DF9F-1814-4CF4-B759-ACCCE0B56AD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57138-796C-427C-8A37-B578B771982F}" type="datetimeFigureOut">
              <a:rPr lang="pl-PL" smtClean="0"/>
              <a:pPr/>
              <a:t>2016-03-18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5DF9F-1814-4CF4-B759-ACCCE0B56AD1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57138-796C-427C-8A37-B578B771982F}" type="datetimeFigureOut">
              <a:rPr lang="pl-PL" smtClean="0"/>
              <a:pPr/>
              <a:t>2016-03-18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5DF9F-1814-4CF4-B759-ACCCE0B56AD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57138-796C-427C-8A37-B578B771982F}" type="datetimeFigureOut">
              <a:rPr lang="pl-PL" smtClean="0"/>
              <a:pPr/>
              <a:t>2016-03-18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5DF9F-1814-4CF4-B759-ACCCE0B56AD1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57138-796C-427C-8A37-B578B771982F}" type="datetimeFigureOut">
              <a:rPr lang="pl-PL" smtClean="0"/>
              <a:pPr/>
              <a:t>2016-03-18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5DF9F-1814-4CF4-B759-ACCCE0B56AD1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57138-796C-427C-8A37-B578B771982F}" type="datetimeFigureOut">
              <a:rPr lang="pl-PL" smtClean="0"/>
              <a:pPr/>
              <a:t>2016-03-18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5DF9F-1814-4CF4-B759-ACCCE0B56AD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57138-796C-427C-8A37-B578B771982F}" type="datetimeFigureOut">
              <a:rPr lang="pl-PL" smtClean="0"/>
              <a:pPr/>
              <a:t>2016-03-18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5DF9F-1814-4CF4-B759-ACCCE0B56AD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57138-796C-427C-8A37-B578B771982F}" type="datetimeFigureOut">
              <a:rPr lang="pl-PL" smtClean="0"/>
              <a:pPr/>
              <a:t>2016-03-18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5DF9F-1814-4CF4-B759-ACCCE0B56AD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57138-796C-427C-8A37-B578B771982F}" type="datetimeFigureOut">
              <a:rPr lang="pl-PL" smtClean="0"/>
              <a:pPr/>
              <a:t>2016-03-18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5DF9F-1814-4CF4-B759-ACCCE0B56AD1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3757138-796C-427C-8A37-B578B771982F}" type="datetimeFigureOut">
              <a:rPr lang="pl-PL" smtClean="0"/>
              <a:pPr/>
              <a:t>2016-03-18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0F5DF9F-1814-4CF4-B759-ACCCE0B56AD1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biuro@copgizycko.p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gomazury.pl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195736" y="5085184"/>
            <a:ext cx="5637010" cy="882119"/>
          </a:xfrm>
        </p:spPr>
        <p:txBody>
          <a:bodyPr>
            <a:noAutofit/>
          </a:bodyPr>
          <a:lstStyle/>
          <a:p>
            <a:pPr algn="ctr"/>
            <a:r>
              <a:rPr lang="pl-PL" sz="4000" b="1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</a:rPr>
              <a:t>Poznajmy się w sieci!</a:t>
            </a:r>
            <a:endParaRPr lang="pl-PL" sz="4000" dirty="0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115616" y="908720"/>
            <a:ext cx="7175351" cy="1793167"/>
          </a:xfrm>
        </p:spPr>
        <p:txBody>
          <a:bodyPr/>
          <a:lstStyle/>
          <a:p>
            <a:pPr marL="182880" indent="0" algn="ctr">
              <a:buNone/>
            </a:pPr>
            <a:r>
              <a:rPr lang="pl-PL" sz="4000" dirty="0" smtClean="0">
                <a:effectLst/>
              </a:rPr>
              <a:t>Portal</a:t>
            </a:r>
            <a:br>
              <a:rPr lang="pl-PL" sz="4000" dirty="0" smtClean="0">
                <a:effectLst/>
              </a:rPr>
            </a:br>
            <a:r>
              <a:rPr lang="pl-PL" sz="4000" dirty="0">
                <a:effectLst/>
              </a:rPr>
              <a:t/>
            </a:r>
            <a:br>
              <a:rPr lang="pl-PL" sz="4000" dirty="0">
                <a:effectLst/>
              </a:rPr>
            </a:br>
            <a:r>
              <a:rPr lang="pl-PL" sz="4000" dirty="0" smtClean="0">
                <a:effectLst/>
              </a:rPr>
              <a:t/>
            </a:r>
            <a:br>
              <a:rPr lang="pl-PL" sz="4000" dirty="0" smtClean="0">
                <a:effectLst/>
              </a:rPr>
            </a:br>
            <a:r>
              <a:rPr lang="pl-PL" sz="4000" dirty="0" smtClean="0">
                <a:effectLst/>
              </a:rPr>
              <a:t>jako </a:t>
            </a:r>
            <a:r>
              <a:rPr lang="pl-PL" sz="4000" dirty="0">
                <a:effectLst/>
              </a:rPr>
              <a:t>narzędzie promocji organizacji pozarządowej regionu Mazur</a:t>
            </a:r>
            <a:r>
              <a:rPr lang="pl-PL" sz="4000" dirty="0" smtClean="0">
                <a:effectLst/>
              </a:rPr>
              <a:t>.</a:t>
            </a:r>
            <a:endParaRPr lang="pl-PL" sz="4000" dirty="0"/>
          </a:p>
        </p:txBody>
      </p:sp>
      <p:pic>
        <p:nvPicPr>
          <p:cNvPr id="1026" name="Picture 2" descr="I:\!Donia Isabela_25.09.2013\Dzialalnosc Spoleczna\wspolnota mazurska_15022010\Fundusze\Urząd Marszałkowski\2014\po\biuro\logotypy\ngomazury.pl\logo NGOmazur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844824"/>
            <a:ext cx="3446339" cy="9558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3408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sz="4800" dirty="0">
                <a:solidFill>
                  <a:schemeClr val="bg2">
                    <a:lumMod val="25000"/>
                  </a:schemeClr>
                </a:solidFill>
              </a:rPr>
              <a:t>www.copgizycko.pl</a:t>
            </a:r>
            <a:r>
              <a:rPr lang="pl-PL" dirty="0"/>
              <a:t> 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" lvl="0" indent="0" algn="ctr">
              <a:buClr>
                <a:srgbClr val="F14124">
                  <a:lumMod val="75000"/>
                </a:srgbClr>
              </a:buClr>
              <a:buNone/>
            </a:pPr>
            <a:r>
              <a:rPr lang="pl-PL" sz="2000" b="1" dirty="0">
                <a:solidFill>
                  <a:srgbClr val="B4DCFA">
                    <a:lumMod val="10000"/>
                  </a:srgbClr>
                </a:solidFill>
              </a:rPr>
              <a:t>3) </a:t>
            </a:r>
            <a:endParaRPr lang="pl-PL" sz="2000" b="1" dirty="0" smtClean="0">
              <a:solidFill>
                <a:srgbClr val="B4DCFA">
                  <a:lumMod val="10000"/>
                </a:srgbClr>
              </a:solidFill>
            </a:endParaRPr>
          </a:p>
          <a:p>
            <a:pPr marL="45720" lvl="0" indent="0">
              <a:buClr>
                <a:srgbClr val="F14124">
                  <a:lumMod val="75000"/>
                </a:srgbClr>
              </a:buClr>
              <a:buNone/>
            </a:pPr>
            <a:r>
              <a:rPr lang="pl-PL" sz="2000" b="1" dirty="0" smtClean="0">
                <a:solidFill>
                  <a:srgbClr val="B4DCFA">
                    <a:lumMod val="10000"/>
                  </a:srgbClr>
                </a:solidFill>
              </a:rPr>
              <a:t>DOSTĘP DO BAZY ORGANIZACJI POZARZĄDOWYCH REGIONU MAZUR</a:t>
            </a:r>
          </a:p>
          <a:p>
            <a:pPr marL="45720" indent="0">
              <a:buNone/>
            </a:pPr>
            <a:endParaRPr lang="pl-PL" dirty="0"/>
          </a:p>
        </p:txBody>
      </p:sp>
      <p:pic>
        <p:nvPicPr>
          <p:cNvPr id="1026" name="Picture 2" descr="J:\!Donia Isabela_25.09.2013\CulturaCiviCa\powiatowaRDPP\2016.03.14_RDPP spotkanie z cop\ngomazury.pl_prezentacja.03.2016\foto do\baza organizacj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60848"/>
            <a:ext cx="8733251" cy="435011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74162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59632" y="5157192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pl-PL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+mn-lt"/>
              </a:rPr>
              <a:t>Każde kółko-logo jest linkiem do strony www [nie tylko karty] danej organizacji</a:t>
            </a:r>
            <a:r>
              <a:rPr lang="pl-PL" sz="1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+mn-lt"/>
              </a:rPr>
              <a:t/>
            </a:r>
            <a:br>
              <a:rPr lang="pl-PL" sz="1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+mn-lt"/>
              </a:rPr>
            </a:br>
            <a:endParaRPr lang="pl-PL" sz="18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+mn-lt"/>
            </a:endParaRPr>
          </a:p>
        </p:txBody>
      </p:sp>
      <p:pic>
        <p:nvPicPr>
          <p:cNvPr id="2051" name="Picture 3" descr="J:\!Donia Isabela_25.09.2013\CulturaCiviCa\powiatowaRDPP\2016.03.14_RDPP spotkanie z cop\ngomazury.pl_prezentacja.03.2016\foto do\baza organizacji2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356" y="980728"/>
            <a:ext cx="7272808" cy="38671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rostokąt 4"/>
          <p:cNvSpPr/>
          <p:nvPr/>
        </p:nvSpPr>
        <p:spPr>
          <a:xfrm>
            <a:off x="2411760" y="33265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l-PL" dirty="0" smtClean="0"/>
              <a:t>zakładka BAZA ORGANIZACJI na stronie głównej portalu</a:t>
            </a:r>
          </a:p>
          <a:p>
            <a:pPr algn="ctr"/>
            <a:endParaRPr lang="pl-PL" dirty="0" smtClean="0"/>
          </a:p>
        </p:txBody>
      </p:sp>
    </p:spTree>
    <p:extLst>
      <p:ext uri="{BB962C8B-B14F-4D97-AF65-F5344CB8AC3E}">
        <p14:creationId xmlns="" xmlns:p14="http://schemas.microsoft.com/office/powerpoint/2010/main" val="1730906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45720" lvl="0" indent="0" algn="ctr">
              <a:buClr>
                <a:srgbClr val="F14124">
                  <a:lumMod val="75000"/>
                </a:srgbClr>
              </a:buClr>
              <a:buNone/>
            </a:pPr>
            <a:r>
              <a:rPr lang="pl-PL" sz="2000" b="1" dirty="0">
                <a:solidFill>
                  <a:srgbClr val="B4DCFA">
                    <a:lumMod val="10000"/>
                  </a:srgbClr>
                </a:solidFill>
              </a:rPr>
              <a:t>2) </a:t>
            </a:r>
            <a:endParaRPr lang="pl-PL" sz="2000" b="1" dirty="0" smtClean="0">
              <a:solidFill>
                <a:srgbClr val="B4DCFA">
                  <a:lumMod val="10000"/>
                </a:srgbClr>
              </a:solidFill>
            </a:endParaRPr>
          </a:p>
          <a:p>
            <a:pPr marL="45720" lvl="0" indent="0">
              <a:buClr>
                <a:srgbClr val="F14124">
                  <a:lumMod val="75000"/>
                </a:srgbClr>
              </a:buClr>
              <a:buNone/>
            </a:pPr>
            <a:r>
              <a:rPr lang="pl-PL" sz="2000" b="1" dirty="0" smtClean="0">
                <a:solidFill>
                  <a:srgbClr val="B4DCFA">
                    <a:lumMod val="10000"/>
                  </a:srgbClr>
                </a:solidFill>
              </a:rPr>
              <a:t>PROMOCJA I INFORMOWANIE O REALIZOWANYCH PROJEKTACH, WYDARZENIACH, PRZEDSIĘWZIĘCIACH</a:t>
            </a:r>
          </a:p>
          <a:p>
            <a:pPr marL="45720" indent="0">
              <a:buNone/>
            </a:pPr>
            <a:endParaRPr lang="pl-PL" dirty="0"/>
          </a:p>
        </p:txBody>
      </p:sp>
      <p:pic>
        <p:nvPicPr>
          <p:cNvPr id="9218" name="Picture 2" descr="I:\!Donia Isabela_25.09.2013\CulturaCiviCa\COP\spotkanie 09.07.2014\wydarzenia na portla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41098"/>
            <a:ext cx="8918337" cy="47562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0011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" indent="0">
              <a:buNone/>
            </a:pPr>
            <a:r>
              <a:rPr lang="pl-PL" sz="2000" dirty="0" smtClean="0"/>
              <a:t>PROMOCJA I INFORMOWANIE O REALIZOWANYCH PROJEKTACH, WYDARZENIACH, PRZEDSIĘWZIĘCIACH</a:t>
            </a:r>
          </a:p>
          <a:p>
            <a:pPr marL="45720" indent="0">
              <a:buNone/>
            </a:pPr>
            <a:r>
              <a:rPr lang="pl-PL" dirty="0" smtClean="0"/>
              <a:t>Jeśli dana organizacja chce podzielić się wiadomością  o realizowanym przedsięwzięciu – wpisuje informację w swoim panelu administracyjnym w zakładce WYDARZENIA. Wpis ukazuję się automatycznie na głównej stronie platformy.</a:t>
            </a:r>
          </a:p>
          <a:p>
            <a:pPr marL="45720" indent="0">
              <a:buNone/>
            </a:pPr>
            <a:endParaRPr lang="pl-PL" dirty="0"/>
          </a:p>
        </p:txBody>
      </p:sp>
      <p:pic>
        <p:nvPicPr>
          <p:cNvPr id="3074" name="Picture 2" descr="J:\!Donia Isabela_25.09.2013\CulturaCiviCa\powiatowaRDPP\2016.03.14_RDPP spotkanie z cop\ngomazury.pl_prezentacja.03.2016\foto do\wydarzeni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653813"/>
            <a:ext cx="5544616" cy="296280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62556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" indent="0">
              <a:buNone/>
            </a:pPr>
            <a:r>
              <a:rPr lang="pl-PL" dirty="0" smtClean="0"/>
              <a:t>Zakładka AKTUALNOŚCI na stronie głównej portalu:</a:t>
            </a:r>
          </a:p>
          <a:p>
            <a:pPr marL="45720" indent="0">
              <a:buNone/>
            </a:pPr>
            <a:r>
              <a:rPr lang="pl-PL" dirty="0" smtClean="0"/>
              <a:t>Tu zamieszczamy aktualne wiadomości dotyczące III sektora (zmiany, nowelizacje ustaw, ogłoszenia konkursowe oraz nowinki, które ułatwiają funkcjonowanie organizacjom pozarządowym)</a:t>
            </a:r>
          </a:p>
          <a:p>
            <a:pPr marL="45720" indent="0">
              <a:buNone/>
            </a:pPr>
            <a:endParaRPr lang="pl-PL" dirty="0" smtClean="0"/>
          </a:p>
          <a:p>
            <a:pPr marL="45720" indent="0">
              <a:buNone/>
            </a:pPr>
            <a:endParaRPr lang="pl-PL" dirty="0"/>
          </a:p>
          <a:p>
            <a:pPr marL="45720" indent="0">
              <a:buNone/>
            </a:pPr>
            <a:endParaRPr lang="pl-PL" dirty="0" smtClean="0"/>
          </a:p>
          <a:p>
            <a:pPr marL="45720" indent="0">
              <a:buNone/>
            </a:pPr>
            <a:endParaRPr lang="pl-PL" dirty="0"/>
          </a:p>
          <a:p>
            <a:pPr marL="45720" indent="0">
              <a:buNone/>
            </a:pPr>
            <a:endParaRPr lang="pl-PL" dirty="0" smtClean="0"/>
          </a:p>
          <a:p>
            <a:pPr marL="45720" indent="0">
              <a:buNone/>
            </a:pPr>
            <a:endParaRPr lang="pl-PL" dirty="0"/>
          </a:p>
          <a:p>
            <a:pPr marL="45720" indent="0">
              <a:buNone/>
            </a:pPr>
            <a:endParaRPr lang="pl-PL" dirty="0"/>
          </a:p>
        </p:txBody>
      </p:sp>
      <p:pic>
        <p:nvPicPr>
          <p:cNvPr id="6147" name="Picture 3" descr="J:\!Donia Isabela_25.09.2013\CulturaCiviCa\powiatowaRDPP\2016.03.14_RDPP spotkanie z cop\ngomazury.pl_prezentacja.03.2016\foto do\aktualnosc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284983"/>
            <a:ext cx="6871463" cy="34476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97895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7677472" cy="3474720"/>
          </a:xfrm>
        </p:spPr>
        <p:txBody>
          <a:bodyPr/>
          <a:lstStyle/>
          <a:p>
            <a:pPr marL="45720" lvl="0" indent="0" algn="ctr">
              <a:buClr>
                <a:srgbClr val="F14124">
                  <a:lumMod val="75000"/>
                </a:srgbClr>
              </a:buClr>
              <a:buNone/>
            </a:pPr>
            <a:r>
              <a:rPr lang="pl-PL" sz="1600" b="1" dirty="0">
                <a:solidFill>
                  <a:srgbClr val="B4DCFA">
                    <a:lumMod val="10000"/>
                  </a:srgbClr>
                </a:solidFill>
              </a:rPr>
              <a:t>3) </a:t>
            </a:r>
          </a:p>
          <a:p>
            <a:pPr marL="45720" lvl="0" indent="0">
              <a:buClr>
                <a:srgbClr val="F14124">
                  <a:lumMod val="75000"/>
                </a:srgbClr>
              </a:buClr>
              <a:buNone/>
            </a:pPr>
            <a:r>
              <a:rPr lang="pl-PL" sz="1600" b="1" dirty="0">
                <a:solidFill>
                  <a:srgbClr val="B4DCFA">
                    <a:lumMod val="10000"/>
                  </a:srgbClr>
                </a:solidFill>
              </a:rPr>
              <a:t>DOSTĘP DO BAZY ORGANIZACJI POZARZĄDOWYCH REGIONU </a:t>
            </a:r>
            <a:r>
              <a:rPr lang="pl-PL" sz="1600" b="1" dirty="0" smtClean="0">
                <a:solidFill>
                  <a:srgbClr val="B4DCFA">
                    <a:lumMod val="10000"/>
                  </a:srgbClr>
                </a:solidFill>
              </a:rPr>
              <a:t>MAZUR – WYSZUKIWARKA [rozbudowane filtry]</a:t>
            </a:r>
            <a:endParaRPr lang="pl-PL" sz="1600" b="1" dirty="0">
              <a:solidFill>
                <a:srgbClr val="B4DCFA">
                  <a:lumMod val="10000"/>
                </a:srgbClr>
              </a:solidFill>
            </a:endParaRPr>
          </a:p>
          <a:p>
            <a:pPr marL="45720" indent="0">
              <a:buNone/>
            </a:pPr>
            <a:endParaRPr lang="pl-PL" dirty="0"/>
          </a:p>
        </p:txBody>
      </p:sp>
      <p:pic>
        <p:nvPicPr>
          <p:cNvPr id="12290" name="Picture 2" descr="I:\!Donia Isabela_25.09.2013\CulturaCiviCa\COP\spotkanie 09.07.2014\wyszukiwar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3" y="1916831"/>
            <a:ext cx="8942122" cy="468052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056477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pl-PL" sz="1800" b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Rezultaty</a:t>
            </a:r>
            <a:r>
              <a:rPr lang="pl-PL" sz="1800" b="1" dirty="0">
                <a:solidFill>
                  <a:prstClr val="black"/>
                </a:solidFill>
                <a:latin typeface="Arial" charset="0"/>
                <a:cs typeface="Arial" charset="0"/>
              </a:rPr>
              <a:t>: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pl-PL" sz="1800" dirty="0" smtClean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pl-PL" sz="18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 - Korzystanie </a:t>
            </a:r>
            <a:r>
              <a:rPr lang="pl-PL" sz="1800" dirty="0">
                <a:solidFill>
                  <a:prstClr val="black"/>
                </a:solidFill>
                <a:latin typeface="Arial" charset="0"/>
                <a:cs typeface="Arial" charset="0"/>
              </a:rPr>
              <a:t>z nowoczesnych technologii przez </a:t>
            </a:r>
            <a:r>
              <a:rPr lang="pl-PL" sz="1800" dirty="0" err="1">
                <a:solidFill>
                  <a:prstClr val="black"/>
                </a:solidFill>
                <a:latin typeface="Arial" charset="0"/>
                <a:cs typeface="Arial" charset="0"/>
              </a:rPr>
              <a:t>NGO’sy</a:t>
            </a:r>
            <a:r>
              <a:rPr lang="pl-PL" sz="1800" dirty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pl-PL" sz="18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przyczynia </a:t>
            </a:r>
            <a:r>
              <a:rPr lang="pl-PL" sz="1800" dirty="0">
                <a:solidFill>
                  <a:prstClr val="black"/>
                </a:solidFill>
                <a:latin typeface="Arial" charset="0"/>
                <a:cs typeface="Arial" charset="0"/>
              </a:rPr>
              <a:t>się do poprawy jakości ich funkcjonowania.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pl-PL" sz="1800" dirty="0" smtClean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pl-PL" sz="18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- Portal pozarządowy ngomazury.pl sprzyja </a:t>
            </a:r>
            <a:r>
              <a:rPr lang="pl-PL" sz="1800" dirty="0">
                <a:solidFill>
                  <a:prstClr val="black"/>
                </a:solidFill>
                <a:latin typeface="Arial" charset="0"/>
                <a:cs typeface="Arial" charset="0"/>
              </a:rPr>
              <a:t>wymianie dobrych </a:t>
            </a:r>
            <a:r>
              <a:rPr lang="pl-PL" sz="18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praktyk. Organizacje mają możliwość „podglądania” działań innych podmiotów.</a:t>
            </a:r>
            <a:endParaRPr lang="pl-PL" sz="18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pl-PL" sz="1800" dirty="0" smtClean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pl-PL" sz="18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-</a:t>
            </a:r>
            <a:r>
              <a:rPr lang="pl-PL" sz="1800" dirty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pl-PL" sz="18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Dzięki platformie ngomazury.pl mamy większą wiedze </a:t>
            </a:r>
            <a:r>
              <a:rPr lang="pl-PL" sz="1800" dirty="0">
                <a:solidFill>
                  <a:prstClr val="black"/>
                </a:solidFill>
                <a:latin typeface="Arial" charset="0"/>
                <a:cs typeface="Arial" charset="0"/>
              </a:rPr>
              <a:t>o III sektorze w powiecie </a:t>
            </a:r>
            <a:r>
              <a:rPr lang="pl-PL" sz="18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giżyckim i regionie Mazur.</a:t>
            </a:r>
            <a:endParaRPr lang="pl-PL" sz="18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pl-PL" sz="18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96087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788024" y="3145915"/>
            <a:ext cx="4237856" cy="3600400"/>
          </a:xfrm>
        </p:spPr>
        <p:txBody>
          <a:bodyPr/>
          <a:lstStyle/>
          <a:p>
            <a:pPr marL="45720" lvl="0" indent="0">
              <a:spcBef>
                <a:spcPct val="20000"/>
              </a:spcBef>
              <a:spcAft>
                <a:spcPts val="300"/>
              </a:spcAft>
              <a:buNone/>
              <a:defRPr/>
            </a:pPr>
            <a:r>
              <a:rPr lang="pl-PL" sz="1500" dirty="0" smtClean="0">
                <a:solidFill>
                  <a:prstClr val="black">
                    <a:lumMod val="75000"/>
                    <a:lumOff val="25000"/>
                  </a:prstClr>
                </a:solidFill>
                <a:effectLst/>
              </a:rPr>
              <a:t/>
            </a:r>
            <a:br>
              <a:rPr lang="pl-PL" sz="1500" dirty="0" smtClean="0">
                <a:solidFill>
                  <a:prstClr val="black">
                    <a:lumMod val="75000"/>
                    <a:lumOff val="25000"/>
                  </a:prstClr>
                </a:solidFill>
                <a:effectLst/>
              </a:rPr>
            </a:br>
            <a:r>
              <a:rPr lang="pl-PL" sz="1500" dirty="0" smtClean="0">
                <a:solidFill>
                  <a:prstClr val="black">
                    <a:lumMod val="75000"/>
                    <a:lumOff val="25000"/>
                  </a:prstClr>
                </a:solidFill>
                <a:effectLst/>
              </a:rPr>
              <a:t/>
            </a:r>
            <a:br>
              <a:rPr lang="pl-PL" sz="1500" dirty="0" smtClean="0">
                <a:solidFill>
                  <a:prstClr val="black">
                    <a:lumMod val="75000"/>
                    <a:lumOff val="25000"/>
                  </a:prstClr>
                </a:solidFill>
                <a:effectLst/>
              </a:rPr>
            </a:br>
            <a:r>
              <a:rPr lang="pl-PL" sz="1800" dirty="0" smtClean="0">
                <a:solidFill>
                  <a:prstClr val="black">
                    <a:lumMod val="75000"/>
                    <a:lumOff val="25000"/>
                  </a:prstClr>
                </a:solidFill>
                <a:effectLst/>
              </a:rPr>
              <a:t>Centrum </a:t>
            </a:r>
            <a:r>
              <a:rPr lang="pl-PL" sz="1800" dirty="0">
                <a:solidFill>
                  <a:prstClr val="black">
                    <a:lumMod val="75000"/>
                    <a:lumOff val="25000"/>
                  </a:prstClr>
                </a:solidFill>
                <a:effectLst/>
              </a:rPr>
              <a:t>Organizacji Pozarządowych </a:t>
            </a:r>
            <a:r>
              <a:rPr lang="pl-PL" sz="1800" dirty="0" smtClean="0">
                <a:solidFill>
                  <a:prstClr val="black">
                    <a:lumMod val="75000"/>
                    <a:lumOff val="25000"/>
                  </a:prstClr>
                </a:solidFill>
                <a:effectLst/>
              </a:rPr>
              <a:t>Giżycko</a:t>
            </a:r>
            <a:br>
              <a:rPr lang="pl-PL" sz="1800" dirty="0" smtClean="0">
                <a:solidFill>
                  <a:prstClr val="black">
                    <a:lumMod val="75000"/>
                    <a:lumOff val="25000"/>
                  </a:prstClr>
                </a:solidFill>
                <a:effectLst/>
              </a:rPr>
            </a:br>
            <a:r>
              <a:rPr lang="pl-PL" sz="1800" dirty="0" smtClean="0">
                <a:solidFill>
                  <a:prstClr val="black">
                    <a:lumMod val="75000"/>
                    <a:lumOff val="25000"/>
                  </a:prstClr>
                </a:solidFill>
                <a:effectLst/>
              </a:rPr>
              <a:t>COP Giżycko</a:t>
            </a:r>
            <a:r>
              <a:rPr lang="pl-PL" sz="1800" dirty="0">
                <a:solidFill>
                  <a:prstClr val="black">
                    <a:lumMod val="75000"/>
                    <a:lumOff val="25000"/>
                  </a:prstClr>
                </a:solidFill>
                <a:effectLst/>
              </a:rPr>
              <a:t/>
            </a:r>
            <a:br>
              <a:rPr lang="pl-PL" sz="1800" dirty="0">
                <a:solidFill>
                  <a:prstClr val="black">
                    <a:lumMod val="75000"/>
                    <a:lumOff val="25000"/>
                  </a:prstClr>
                </a:solidFill>
                <a:effectLst/>
              </a:rPr>
            </a:br>
            <a:r>
              <a:rPr lang="pl-PL" sz="1800" b="0" dirty="0">
                <a:solidFill>
                  <a:prstClr val="black">
                    <a:lumMod val="75000"/>
                    <a:lumOff val="25000"/>
                  </a:prstClr>
                </a:solidFill>
                <a:effectLst/>
              </a:rPr>
              <a:t> ul. Dąbrowskiego </a:t>
            </a:r>
            <a:r>
              <a:rPr lang="pl-PL" sz="1800" b="0" dirty="0" smtClean="0">
                <a:solidFill>
                  <a:prstClr val="black">
                    <a:lumMod val="75000"/>
                    <a:lumOff val="25000"/>
                  </a:prstClr>
                </a:solidFill>
                <a:effectLst/>
              </a:rPr>
              <a:t>14</a:t>
            </a:r>
            <a:br>
              <a:rPr lang="pl-PL" sz="1800" b="0" dirty="0" smtClean="0">
                <a:solidFill>
                  <a:prstClr val="black">
                    <a:lumMod val="75000"/>
                    <a:lumOff val="25000"/>
                  </a:prstClr>
                </a:solidFill>
                <a:effectLst/>
              </a:rPr>
            </a:br>
            <a:r>
              <a:rPr lang="pl-PL" sz="1800" b="0" dirty="0" smtClean="0">
                <a:solidFill>
                  <a:prstClr val="black">
                    <a:lumMod val="75000"/>
                    <a:lumOff val="25000"/>
                  </a:prstClr>
                </a:solidFill>
                <a:effectLst/>
              </a:rPr>
              <a:t>[I piętro budynku portu </a:t>
            </a:r>
            <a:r>
              <a:rPr lang="pl-PL" sz="1800" b="0" dirty="0" err="1" smtClean="0">
                <a:solidFill>
                  <a:prstClr val="black">
                    <a:lumMod val="75000"/>
                    <a:lumOff val="25000"/>
                  </a:prstClr>
                </a:solidFill>
                <a:effectLst/>
              </a:rPr>
              <a:t>Ekomarina</a:t>
            </a:r>
            <a:r>
              <a:rPr lang="pl-PL" sz="1800" b="0" dirty="0" smtClean="0">
                <a:solidFill>
                  <a:prstClr val="black">
                    <a:lumMod val="75000"/>
                    <a:lumOff val="25000"/>
                  </a:prstClr>
                </a:solidFill>
                <a:effectLst/>
              </a:rPr>
              <a:t>]</a:t>
            </a:r>
            <a:r>
              <a:rPr lang="pl-PL" sz="1800" b="0" dirty="0">
                <a:solidFill>
                  <a:prstClr val="black">
                    <a:lumMod val="75000"/>
                    <a:lumOff val="25000"/>
                  </a:prstClr>
                </a:solidFill>
                <a:effectLst/>
              </a:rPr>
              <a:t/>
            </a:r>
            <a:br>
              <a:rPr lang="pl-PL" sz="1800" b="0" dirty="0">
                <a:solidFill>
                  <a:prstClr val="black">
                    <a:lumMod val="75000"/>
                    <a:lumOff val="25000"/>
                  </a:prstClr>
                </a:solidFill>
                <a:effectLst/>
              </a:rPr>
            </a:br>
            <a:r>
              <a:rPr lang="pl-PL" sz="1800" b="0" dirty="0">
                <a:solidFill>
                  <a:prstClr val="black">
                    <a:lumMod val="75000"/>
                    <a:lumOff val="25000"/>
                  </a:prstClr>
                </a:solidFill>
                <a:effectLst/>
              </a:rPr>
              <a:t> 11-500 Giżycko</a:t>
            </a:r>
            <a:br>
              <a:rPr lang="pl-PL" sz="1800" b="0" dirty="0">
                <a:solidFill>
                  <a:prstClr val="black">
                    <a:lumMod val="75000"/>
                    <a:lumOff val="25000"/>
                  </a:prstClr>
                </a:solidFill>
                <a:effectLst/>
              </a:rPr>
            </a:br>
            <a:r>
              <a:rPr lang="pl-PL" sz="1800" b="0" dirty="0" smtClean="0">
                <a:solidFill>
                  <a:prstClr val="black">
                    <a:lumMod val="75000"/>
                    <a:lumOff val="25000"/>
                  </a:prstClr>
                </a:solidFill>
                <a:effectLst/>
              </a:rPr>
              <a:t>e-mail</a:t>
            </a:r>
            <a:r>
              <a:rPr lang="pl-PL" sz="1800" b="0" dirty="0">
                <a:solidFill>
                  <a:prstClr val="black">
                    <a:lumMod val="75000"/>
                    <a:lumOff val="25000"/>
                  </a:prstClr>
                </a:solidFill>
                <a:effectLst/>
              </a:rPr>
              <a:t>: </a:t>
            </a:r>
            <a:r>
              <a:rPr lang="pl-PL" sz="1800" b="0" dirty="0" smtClean="0">
                <a:solidFill>
                  <a:srgbClr val="F14124">
                    <a:lumMod val="50000"/>
                  </a:srgbClr>
                </a:solidFill>
                <a:effectLst/>
                <a:hlinkClick r:id="rId2"/>
              </a:rPr>
              <a:t>biuro@copgizycko.pl</a:t>
            </a:r>
            <a:r>
              <a:rPr lang="pl-PL" sz="1800" b="0" dirty="0" smtClean="0">
                <a:solidFill>
                  <a:srgbClr val="F14124">
                    <a:lumMod val="50000"/>
                  </a:srgbClr>
                </a:solidFill>
                <a:effectLst/>
              </a:rPr>
              <a:t/>
            </a:r>
            <a:br>
              <a:rPr lang="pl-PL" sz="1800" b="0" dirty="0" smtClean="0">
                <a:solidFill>
                  <a:srgbClr val="F14124">
                    <a:lumMod val="50000"/>
                  </a:srgbClr>
                </a:solidFill>
                <a:effectLst/>
              </a:rPr>
            </a:br>
            <a:r>
              <a:rPr lang="pl-PL" sz="1800" b="0" dirty="0" smtClean="0">
                <a:solidFill>
                  <a:srgbClr val="F14124">
                    <a:lumMod val="50000"/>
                  </a:srgbClr>
                </a:solidFill>
                <a:effectLst/>
              </a:rPr>
              <a:t>tel. 600 275 255</a:t>
            </a:r>
            <a:r>
              <a:rPr lang="pl-PL" sz="1800" b="0" dirty="0">
                <a:solidFill>
                  <a:srgbClr val="F14124">
                    <a:lumMod val="50000"/>
                  </a:srgbClr>
                </a:solidFill>
                <a:effectLst/>
              </a:rPr>
              <a:t/>
            </a:r>
            <a:br>
              <a:rPr lang="pl-PL" sz="1800" b="0" dirty="0">
                <a:solidFill>
                  <a:srgbClr val="F14124">
                    <a:lumMod val="50000"/>
                  </a:srgbClr>
                </a:solidFill>
                <a:effectLst/>
              </a:rPr>
            </a:br>
            <a:r>
              <a:rPr lang="pl-PL" sz="1800" b="0" dirty="0" smtClean="0">
                <a:solidFill>
                  <a:prstClr val="black">
                    <a:lumMod val="75000"/>
                    <a:lumOff val="25000"/>
                  </a:prstClr>
                </a:solidFill>
                <a:effectLst/>
              </a:rPr>
              <a:t>Strona </a:t>
            </a:r>
            <a:r>
              <a:rPr lang="pl-PL" sz="1800" b="0" dirty="0">
                <a:solidFill>
                  <a:prstClr val="black">
                    <a:lumMod val="75000"/>
                    <a:lumOff val="25000"/>
                  </a:prstClr>
                </a:solidFill>
                <a:effectLst/>
              </a:rPr>
              <a:t>internetowa:    </a:t>
            </a:r>
            <a:r>
              <a:rPr lang="pl-PL" sz="1800" b="0" dirty="0">
                <a:solidFill>
                  <a:srgbClr val="F14124">
                    <a:lumMod val="50000"/>
                  </a:srgbClr>
                </a:solidFill>
                <a:effectLst/>
              </a:rPr>
              <a:t>http://www.copgizycko.pl</a:t>
            </a:r>
            <a:br>
              <a:rPr lang="pl-PL" sz="1800" b="0" dirty="0">
                <a:solidFill>
                  <a:srgbClr val="F14124">
                    <a:lumMod val="50000"/>
                  </a:srgbClr>
                </a:solidFill>
                <a:effectLst/>
              </a:rPr>
            </a:br>
            <a:endParaRPr lang="pl-PL" sz="1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4644008" y="116632"/>
            <a:ext cx="4248472" cy="3474720"/>
          </a:xfrm>
        </p:spPr>
        <p:txBody>
          <a:bodyPr>
            <a:normAutofit/>
          </a:bodyPr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pl-PL" sz="1800" dirty="0" smtClean="0">
                <a:solidFill>
                  <a:prstClr val="black"/>
                </a:solidFill>
                <a:latin typeface="+mj-lt"/>
                <a:cs typeface="Arial" charset="0"/>
              </a:rPr>
              <a:t>Dzięki dokładnym informacjom ‚krok po kroku’ zakładanie strony w ‚panelu UŻYTKOWNIKA’ jest możliwe bez pomocy administratorów.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pl-PL" sz="1800" dirty="0" smtClean="0">
              <a:solidFill>
                <a:prstClr val="black"/>
              </a:solidFill>
              <a:latin typeface="+mj-lt"/>
              <a:cs typeface="Arial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pl-PL" sz="1800" dirty="0" smtClean="0">
                <a:solidFill>
                  <a:prstClr val="black"/>
                </a:solidFill>
                <a:latin typeface="+mj-lt"/>
                <a:cs typeface="Arial" charset="0"/>
              </a:rPr>
              <a:t>Wszystkich innych zainteresowanych cennymi wskazówkami w zakładaniu witryny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pl-PL" sz="1800" dirty="0">
              <a:solidFill>
                <a:prstClr val="black"/>
              </a:solidFill>
              <a:latin typeface="+mj-lt"/>
              <a:cs typeface="Arial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pl-PL" sz="1800" dirty="0">
                <a:solidFill>
                  <a:prstClr val="black"/>
                </a:solidFill>
                <a:latin typeface="+mj-lt"/>
                <a:cs typeface="Arial" charset="0"/>
              </a:rPr>
              <a:t>na Portalu </a:t>
            </a:r>
            <a:r>
              <a:rPr lang="pl-PL" sz="1800" dirty="0" smtClean="0">
                <a:solidFill>
                  <a:prstClr val="black"/>
                </a:solidFill>
                <a:latin typeface="+mj-lt"/>
                <a:cs typeface="Arial" charset="0"/>
              </a:rPr>
              <a:t> 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pl-PL" sz="1800" dirty="0">
                <a:solidFill>
                  <a:prstClr val="black"/>
                </a:solidFill>
                <a:latin typeface="+mj-lt"/>
                <a:cs typeface="Arial" charset="0"/>
              </a:rPr>
              <a:t>z</a:t>
            </a:r>
            <a:r>
              <a:rPr lang="pl-PL" sz="1800" dirty="0" smtClean="0">
                <a:solidFill>
                  <a:prstClr val="black"/>
                </a:solidFill>
                <a:latin typeface="+mj-lt"/>
                <a:cs typeface="Arial" charset="0"/>
              </a:rPr>
              <a:t>apraszamy na krótkie [3-4 godz.] szkolenie. </a:t>
            </a:r>
            <a:endParaRPr lang="pl-PL" sz="1800" dirty="0">
              <a:solidFill>
                <a:prstClr val="black"/>
              </a:solidFill>
              <a:latin typeface="+mj-lt"/>
              <a:cs typeface="Arial" charset="0"/>
            </a:endParaRPr>
          </a:p>
          <a:p>
            <a:pPr marL="45720" indent="0">
              <a:buNone/>
            </a:pPr>
            <a:endParaRPr lang="pl-PL" dirty="0"/>
          </a:p>
        </p:txBody>
      </p:sp>
      <p:pic>
        <p:nvPicPr>
          <p:cNvPr id="13315" name="Picture 3" descr="I:\!Donia Isabela_25.09.2013\CulturaCiviCa\COP\spotkanie 09.07.2014\logo NGOmazur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5750" y="2517993"/>
            <a:ext cx="2726259" cy="7561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5877"/>
            <a:ext cx="3096344" cy="6750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268727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marL="45720" indent="0">
              <a:buNone/>
            </a:pPr>
            <a:r>
              <a:rPr lang="pl-PL" sz="1600" dirty="0"/>
              <a:t>Jednym z największych problemów związanych z promocją organizacji pozarządowej  jest wyasygnowanie środków na zaprojektowanie, hosting, domenę i aktualizowanie strony </a:t>
            </a:r>
            <a:r>
              <a:rPr lang="pl-PL" sz="1600" dirty="0" smtClean="0"/>
              <a:t>internetowej. </a:t>
            </a:r>
            <a:r>
              <a:rPr lang="pl-PL" sz="1600" dirty="0"/>
              <a:t>Wielu organizacjom zamyka to drogę do posiadania własnej witryny. Skutkuje to często </a:t>
            </a:r>
            <a:r>
              <a:rPr lang="pl-PL" sz="1600" dirty="0" smtClean="0"/>
              <a:t>problemami z </a:t>
            </a:r>
            <a:r>
              <a:rPr lang="pl-PL" sz="1600" dirty="0"/>
              <a:t>promocją projektów realizowanych przez organizacje, niemożliwością dotarcia do szerszych kręgów odbiorców, pozyskania wolontariuszy do projektów, a przede wszystkim słabą rozpoznawalnością organizacji w lokalnej społeczności oraz wśród potencjalnych interesariuszy (władz samorządowych, sponsorów, lokalnych mediów itp</a:t>
            </a:r>
            <a:r>
              <a:rPr lang="pl-PL" sz="1600" dirty="0" smtClean="0"/>
              <a:t>.)</a:t>
            </a:r>
          </a:p>
          <a:p>
            <a:pPr marL="45720" indent="0">
              <a:buNone/>
            </a:pPr>
            <a:endParaRPr lang="pl-PL" sz="1600" dirty="0"/>
          </a:p>
          <a:p>
            <a:pPr marL="45720" indent="0">
              <a:buNone/>
            </a:pPr>
            <a:r>
              <a:rPr lang="pl-PL" sz="1600" dirty="0"/>
              <a:t>Projekt </a:t>
            </a:r>
            <a:r>
              <a:rPr lang="pl-PL" sz="1600" dirty="0" smtClean="0"/>
              <a:t>pn. „portal pozarządowy </a:t>
            </a:r>
            <a:r>
              <a:rPr lang="pl-PL" sz="1600" dirty="0" smtClean="0">
                <a:hlinkClick r:id="rId2"/>
              </a:rPr>
              <a:t>www.ngomazury.pl</a:t>
            </a:r>
            <a:r>
              <a:rPr lang="pl-PL" sz="1600" dirty="0" smtClean="0"/>
              <a:t>” zakłada </a:t>
            </a:r>
            <a:r>
              <a:rPr lang="pl-PL" sz="1600" dirty="0"/>
              <a:t>umożliwienie tym organizacjom, które nie mają środków i narzędzi koniecznych do założenia własnej strony, założenie jej na naszym portalu oraz jej </a:t>
            </a:r>
            <a:r>
              <a:rPr lang="pl-PL" sz="1600" u="sng" dirty="0"/>
              <a:t>niezależne administrowanie</a:t>
            </a:r>
            <a:r>
              <a:rPr lang="pl-PL" sz="1600" dirty="0" smtClean="0"/>
              <a:t>.</a:t>
            </a:r>
            <a:endParaRPr lang="pl-PL" sz="1600" dirty="0"/>
          </a:p>
        </p:txBody>
      </p:sp>
    </p:spTree>
    <p:extLst>
      <p:ext uri="{BB962C8B-B14F-4D97-AF65-F5344CB8AC3E}">
        <p14:creationId xmlns="" xmlns:p14="http://schemas.microsoft.com/office/powerpoint/2010/main" val="3578737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1187624" y="692696"/>
            <a:ext cx="6400800" cy="4248472"/>
          </a:xfrm>
        </p:spPr>
        <p:txBody>
          <a:bodyPr>
            <a:normAutofit/>
          </a:bodyPr>
          <a:lstStyle/>
          <a:p>
            <a:pPr algn="just">
              <a:lnSpc>
                <a:spcPct val="83000"/>
              </a:lnSpc>
              <a:buNone/>
            </a:pPr>
            <a:r>
              <a:rPr lang="pl-PL" altLang="pl-PL" sz="3400" b="1" dirty="0" smtClean="0"/>
              <a:t>			  </a:t>
            </a:r>
            <a:endParaRPr lang="pl-PL" altLang="pl-PL" sz="3400" b="1" dirty="0"/>
          </a:p>
          <a:p>
            <a:pPr>
              <a:buFontTx/>
              <a:buChar char="-"/>
            </a:pPr>
            <a:r>
              <a:rPr lang="pl-PL" sz="1600" dirty="0" smtClean="0"/>
              <a:t>To </a:t>
            </a:r>
            <a:r>
              <a:rPr lang="pl-PL" sz="1600" dirty="0"/>
              <a:t>wirtualne miejsce, gdzie </a:t>
            </a:r>
            <a:r>
              <a:rPr lang="pl-PL" sz="1600" dirty="0" err="1"/>
              <a:t>NGO`sy</a:t>
            </a:r>
            <a:r>
              <a:rPr lang="pl-PL" sz="1600" dirty="0"/>
              <a:t> mają możliwość założenia i </a:t>
            </a:r>
            <a:r>
              <a:rPr lang="pl-PL" sz="1600" dirty="0" smtClean="0"/>
              <a:t>niezależnego prowadzenia </a:t>
            </a:r>
            <a:r>
              <a:rPr lang="pl-PL" sz="1600" dirty="0"/>
              <a:t>swojej strony internetowej by móc komunikować się i promować w sieci. </a:t>
            </a:r>
            <a:endParaRPr lang="pl-PL" sz="1600" dirty="0" smtClean="0"/>
          </a:p>
          <a:p>
            <a:pPr>
              <a:buFontTx/>
              <a:buChar char="-"/>
            </a:pPr>
            <a:r>
              <a:rPr lang="pl-PL" sz="1600" dirty="0" smtClean="0"/>
              <a:t>Portal przeznaczony jest dla organizacji pozarządowych, grup nieformalnych oraz osób uczestniczących w życiu społecznym powiatu giżyckiego.</a:t>
            </a:r>
            <a:endParaRPr lang="pl-PL" altLang="pl-PL" sz="32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602377"/>
            <a:ext cx="3444875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012" y="2996952"/>
            <a:ext cx="7383208" cy="3565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772010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marL="45720" indent="0">
              <a:buNone/>
            </a:pPr>
            <a:r>
              <a:rPr lang="pl-PL" sz="2000" b="1" dirty="0" smtClean="0">
                <a:solidFill>
                  <a:schemeClr val="bg2">
                    <a:lumMod val="10000"/>
                  </a:schemeClr>
                </a:solidFill>
              </a:rPr>
              <a:t>CO OFERUJE </a:t>
            </a:r>
          </a:p>
          <a:p>
            <a:pPr marL="45720" indent="0">
              <a:buNone/>
            </a:pPr>
            <a:endParaRPr lang="pl-PL" sz="20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45720" indent="0">
              <a:buNone/>
            </a:pPr>
            <a:r>
              <a:rPr lang="pl-PL" sz="1600" b="1" dirty="0" smtClean="0">
                <a:solidFill>
                  <a:schemeClr val="bg2">
                    <a:lumMod val="10000"/>
                  </a:schemeClr>
                </a:solidFill>
              </a:rPr>
              <a:t>1) możliwość stworzenia </a:t>
            </a:r>
            <a:r>
              <a:rPr lang="pl-PL" sz="1600" b="1" dirty="0">
                <a:solidFill>
                  <a:schemeClr val="bg2">
                    <a:lumMod val="10000"/>
                  </a:schemeClr>
                </a:solidFill>
              </a:rPr>
              <a:t>strony </a:t>
            </a:r>
            <a:r>
              <a:rPr lang="pl-PL" sz="1600" b="1" dirty="0" smtClean="0">
                <a:solidFill>
                  <a:schemeClr val="bg2">
                    <a:lumMod val="10000"/>
                  </a:schemeClr>
                </a:solidFill>
              </a:rPr>
              <a:t>internetowej oraz jej niezależną administrację</a:t>
            </a:r>
            <a:endParaRPr lang="pl-PL" sz="1600" b="1" dirty="0">
              <a:solidFill>
                <a:schemeClr val="bg2">
                  <a:lumMod val="10000"/>
                </a:schemeClr>
              </a:solidFill>
            </a:endParaRPr>
          </a:p>
          <a:p>
            <a:pPr marL="45720" indent="0">
              <a:buNone/>
            </a:pPr>
            <a:r>
              <a:rPr lang="pl-PL" sz="1600" b="1" dirty="0" smtClean="0">
                <a:solidFill>
                  <a:schemeClr val="bg2">
                    <a:lumMod val="10000"/>
                  </a:schemeClr>
                </a:solidFill>
              </a:rPr>
              <a:t>2) promocję </a:t>
            </a:r>
            <a:r>
              <a:rPr lang="pl-PL" sz="1600" b="1" dirty="0">
                <a:solidFill>
                  <a:schemeClr val="bg2">
                    <a:lumMod val="10000"/>
                  </a:schemeClr>
                </a:solidFill>
              </a:rPr>
              <a:t>i informowanie o realizowanych </a:t>
            </a:r>
            <a:r>
              <a:rPr lang="pl-PL" sz="1600" b="1" dirty="0" smtClean="0">
                <a:solidFill>
                  <a:schemeClr val="bg2">
                    <a:lumMod val="10000"/>
                  </a:schemeClr>
                </a:solidFill>
              </a:rPr>
              <a:t>projektach, wydarzeniach, przedsięwzięciach</a:t>
            </a:r>
            <a:endParaRPr lang="pl-PL" sz="1600" b="1" dirty="0">
              <a:solidFill>
                <a:schemeClr val="bg2">
                  <a:lumMod val="10000"/>
                </a:schemeClr>
              </a:solidFill>
            </a:endParaRPr>
          </a:p>
          <a:p>
            <a:pPr marL="45720" indent="0">
              <a:buNone/>
            </a:pPr>
            <a:r>
              <a:rPr lang="pl-PL" sz="1600" b="1" dirty="0" smtClean="0">
                <a:solidFill>
                  <a:schemeClr val="bg2">
                    <a:lumMod val="10000"/>
                  </a:schemeClr>
                </a:solidFill>
              </a:rPr>
              <a:t>3) dostęp </a:t>
            </a:r>
            <a:r>
              <a:rPr lang="pl-PL" sz="1600" b="1" dirty="0">
                <a:solidFill>
                  <a:schemeClr val="bg2">
                    <a:lumMod val="10000"/>
                  </a:schemeClr>
                </a:solidFill>
              </a:rPr>
              <a:t>do bazy organizacji </a:t>
            </a:r>
            <a:r>
              <a:rPr lang="pl-PL" sz="1600" b="1" dirty="0" smtClean="0">
                <a:solidFill>
                  <a:schemeClr val="bg2">
                    <a:lumMod val="10000"/>
                  </a:schemeClr>
                </a:solidFill>
              </a:rPr>
              <a:t>pozarządowych regionu Mazur</a:t>
            </a:r>
            <a:endParaRPr lang="pl-PL" sz="1600" b="1" dirty="0">
              <a:solidFill>
                <a:schemeClr val="bg2">
                  <a:lumMod val="10000"/>
                </a:schemeClr>
              </a:solidFill>
            </a:endParaRPr>
          </a:p>
          <a:p>
            <a:pPr marL="45720" indent="0">
              <a:buNone/>
            </a:pPr>
            <a:endParaRPr lang="pl-PL" sz="2000" b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3074" name="Picture 2" descr="I:\!Donia Isabela_25.09.2013\Dzialalnosc Spoleczna\wspolnota mazurska_15022010\Fundusze\Urząd Marszałkowski\2014\po\biuro\logotypy\ngomazury.pl\logo NGOmazur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620688"/>
            <a:ext cx="3663157" cy="1016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J:\!Donia Isabela_25.09.2013\CulturaCiviCa\powiatowaRDPP\2016.03.14_RDPP spotkanie z cop\ngomazury.pl_prezentacja.03.2016\foto do\kontak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8178" y="3717032"/>
            <a:ext cx="6379071" cy="28083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69884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7245424" cy="4209648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pl-PL" sz="1600" b="1" u="sng" dirty="0">
                <a:solidFill>
                  <a:schemeClr val="bg2">
                    <a:lumMod val="10000"/>
                  </a:schemeClr>
                </a:solidFill>
              </a:rPr>
              <a:t>1) </a:t>
            </a:r>
            <a:endParaRPr lang="pl-PL" sz="1600" b="1" u="sng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45720" indent="0">
              <a:buNone/>
            </a:pPr>
            <a:r>
              <a:rPr lang="pl-PL" sz="1600" b="1" u="sng" dirty="0" smtClean="0">
                <a:solidFill>
                  <a:schemeClr val="bg2">
                    <a:lumMod val="10000"/>
                  </a:schemeClr>
                </a:solidFill>
              </a:rPr>
              <a:t>MOŻLIWOŚĆ STWORZENIA STRONY INTERNETOWEJ ORAZ JEJ NIEZALEŻNA ADMINISTRACJA</a:t>
            </a:r>
          </a:p>
          <a:p>
            <a:pPr marL="45720" indent="0">
              <a:buNone/>
            </a:pPr>
            <a:r>
              <a:rPr lang="pl-PL" sz="1600" b="1" dirty="0"/>
              <a:t>Każda organizacja tworzy stronę poprzez panel administracyjny, </a:t>
            </a:r>
            <a:r>
              <a:rPr lang="pl-PL" sz="1600" b="1" dirty="0" smtClean="0"/>
              <a:t>do </a:t>
            </a:r>
            <a:r>
              <a:rPr lang="pl-PL" sz="1600" b="1" dirty="0"/>
              <a:t>którego dostęp ma poprzez login i hasło</a:t>
            </a:r>
            <a:r>
              <a:rPr lang="pl-PL" sz="1600" b="1" dirty="0" smtClean="0"/>
              <a:t>. (po utworzeniu strony www administratorzy portalu nie mają dostępu do strefy danej organizacji)</a:t>
            </a:r>
            <a:endParaRPr lang="pl-PL" sz="1600" b="1" dirty="0"/>
          </a:p>
          <a:p>
            <a:pPr marL="45720" indent="0">
              <a:buNone/>
            </a:pPr>
            <a:endParaRPr lang="pl-PL" sz="1600" dirty="0" smtClean="0"/>
          </a:p>
          <a:p>
            <a:pPr marL="45720" indent="0">
              <a:buNone/>
            </a:pPr>
            <a:endParaRPr lang="pl-PL" dirty="0"/>
          </a:p>
        </p:txBody>
      </p:sp>
      <p:pic>
        <p:nvPicPr>
          <p:cNvPr id="4098" name="Picture 2" descr="I:\!Donia Isabela_25.09.2013\CulturaCiviCa\COP\spotkanie 09.07.2014\strefa uzytkowni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509" y="2708920"/>
            <a:ext cx="8496814" cy="39431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91211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1143000" y="548680"/>
            <a:ext cx="6400800" cy="4392488"/>
          </a:xfrm>
        </p:spPr>
        <p:txBody>
          <a:bodyPr>
            <a:normAutofit/>
          </a:bodyPr>
          <a:lstStyle/>
          <a:p>
            <a:pPr marL="45720" lvl="0" indent="0" algn="ctr">
              <a:buClr>
                <a:srgbClr val="F14124">
                  <a:lumMod val="75000"/>
                </a:srgbClr>
              </a:buClr>
              <a:buNone/>
            </a:pPr>
            <a:r>
              <a:rPr lang="pl-PL" sz="1600" b="1" u="sng" dirty="0">
                <a:solidFill>
                  <a:srgbClr val="B4DCFA">
                    <a:lumMod val="10000"/>
                  </a:srgbClr>
                </a:solidFill>
              </a:rPr>
              <a:t>1) </a:t>
            </a:r>
          </a:p>
          <a:p>
            <a:pPr marL="45720" lvl="0" indent="0">
              <a:buClr>
                <a:srgbClr val="F14124">
                  <a:lumMod val="75000"/>
                </a:srgbClr>
              </a:buClr>
              <a:buNone/>
            </a:pPr>
            <a:r>
              <a:rPr lang="pl-PL" sz="1600" b="1" u="sng" dirty="0">
                <a:solidFill>
                  <a:srgbClr val="B4DCFA">
                    <a:lumMod val="10000"/>
                  </a:srgbClr>
                </a:solidFill>
              </a:rPr>
              <a:t>MOŻLIWOŚĆ STWORZENIA STRONY INTERNETOWEJ ORAZ JEJ NIEZALEŻNA ADMINISTRACJA</a:t>
            </a:r>
          </a:p>
          <a:p>
            <a:pPr marL="45720" indent="0">
              <a:buNone/>
            </a:pPr>
            <a:r>
              <a:rPr lang="pl-PL" sz="1600" dirty="0"/>
              <a:t>Panel administracyjny umożliwia tworzenie we własnym zakresie zakładek</a:t>
            </a:r>
            <a:r>
              <a:rPr lang="pl-PL" sz="1600" dirty="0" smtClean="0"/>
              <a:t>, treść </a:t>
            </a:r>
            <a:r>
              <a:rPr lang="pl-PL" sz="1600" dirty="0"/>
              <a:t>menu, </a:t>
            </a:r>
            <a:r>
              <a:rPr lang="pl-PL" sz="1600" dirty="0" smtClean="0"/>
              <a:t>podmenu</a:t>
            </a:r>
            <a:r>
              <a:rPr lang="pl-PL" sz="1600" dirty="0"/>
              <a:t>, indywidualne zestawienie koloru </a:t>
            </a:r>
            <a:r>
              <a:rPr lang="pl-PL" sz="1600" dirty="0" smtClean="0"/>
              <a:t>tła</a:t>
            </a:r>
            <a:endParaRPr lang="pl-PL" sz="1600" dirty="0"/>
          </a:p>
          <a:p>
            <a:pPr marL="45720" indent="0">
              <a:buNone/>
            </a:pPr>
            <a:endParaRPr lang="pl-PL" dirty="0"/>
          </a:p>
        </p:txBody>
      </p:sp>
      <p:pic>
        <p:nvPicPr>
          <p:cNvPr id="5123" name="Picture 3" descr="I:\!Donia Isabela_25.09.2013\CulturaCiviCa\COP\spotkanie 09.07.2014\panel administracyjn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34686"/>
            <a:ext cx="8442870" cy="40527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921313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45720" lvl="0" indent="0" algn="ctr">
              <a:buClr>
                <a:srgbClr val="F14124">
                  <a:lumMod val="75000"/>
                </a:srgbClr>
              </a:buClr>
              <a:buNone/>
            </a:pPr>
            <a:r>
              <a:rPr lang="pl-PL" sz="1600" b="1" u="sng" dirty="0">
                <a:solidFill>
                  <a:srgbClr val="B4DCFA">
                    <a:lumMod val="10000"/>
                  </a:srgbClr>
                </a:solidFill>
              </a:rPr>
              <a:t>1) </a:t>
            </a:r>
          </a:p>
          <a:p>
            <a:pPr marL="45720" lvl="0" indent="0">
              <a:buClr>
                <a:srgbClr val="F14124">
                  <a:lumMod val="75000"/>
                </a:srgbClr>
              </a:buClr>
              <a:buNone/>
            </a:pPr>
            <a:r>
              <a:rPr lang="pl-PL" sz="1600" b="1" u="sng" dirty="0">
                <a:solidFill>
                  <a:srgbClr val="B4DCFA">
                    <a:lumMod val="10000"/>
                  </a:srgbClr>
                </a:solidFill>
              </a:rPr>
              <a:t>MOŻLIWOŚĆ STWORZENIA STRONY INTERNETOWEJ ORAZ JEJ NIEZALEŻNA ADMINISTRACJA</a:t>
            </a:r>
          </a:p>
          <a:p>
            <a:pPr marL="274320" indent="-274320">
              <a:spcAft>
                <a:spcPts val="0"/>
              </a:spcAft>
              <a:buNone/>
              <a:defRPr/>
            </a:pPr>
            <a:r>
              <a:rPr lang="pl-PL" sz="1600" dirty="0"/>
              <a:t>Panel administracyjny umożliwia </a:t>
            </a:r>
            <a:r>
              <a:rPr lang="pl-PL" sz="1600" dirty="0" smtClean="0"/>
              <a:t>indywidualne zestawienie koloru tła</a:t>
            </a:r>
            <a:endParaRPr lang="pl-PL" sz="1600" dirty="0"/>
          </a:p>
          <a:p>
            <a:pPr marL="274320" indent="-274320">
              <a:spcAft>
                <a:spcPts val="0"/>
              </a:spcAft>
              <a:buNone/>
              <a:defRPr/>
            </a:pPr>
            <a:endParaRPr lang="pl-PL" sz="2000" dirty="0"/>
          </a:p>
          <a:p>
            <a:pPr marL="45720" indent="0">
              <a:buNone/>
            </a:pPr>
            <a:endParaRPr lang="pl-PL" dirty="0"/>
          </a:p>
        </p:txBody>
      </p:sp>
      <p:pic>
        <p:nvPicPr>
          <p:cNvPr id="6146" name="Picture 2" descr="I:\!Donia Isabela_25.09.2013\CulturaCiviCa\COP\spotkanie 09.07.2014\paleta kolorow tl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17" y="2276872"/>
            <a:ext cx="8621612" cy="42896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08417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45720" lvl="0" indent="0" algn="ctr">
              <a:buClr>
                <a:srgbClr val="F14124">
                  <a:lumMod val="75000"/>
                </a:srgbClr>
              </a:buClr>
              <a:buNone/>
            </a:pPr>
            <a:r>
              <a:rPr lang="pl-PL" sz="1600" b="1" u="sng" dirty="0">
                <a:solidFill>
                  <a:srgbClr val="B4DCFA">
                    <a:lumMod val="10000"/>
                  </a:srgbClr>
                </a:solidFill>
              </a:rPr>
              <a:t>1) </a:t>
            </a:r>
          </a:p>
          <a:p>
            <a:pPr marL="45720" lvl="0" indent="0">
              <a:buClr>
                <a:srgbClr val="F14124">
                  <a:lumMod val="75000"/>
                </a:srgbClr>
              </a:buClr>
              <a:buNone/>
            </a:pPr>
            <a:r>
              <a:rPr lang="pl-PL" sz="1600" b="1" dirty="0" smtClean="0">
                <a:solidFill>
                  <a:srgbClr val="B4DCFA">
                    <a:lumMod val="10000"/>
                  </a:srgbClr>
                </a:solidFill>
              </a:rPr>
              <a:t>DODATKOWO STRONA POZWALA NA ZAMIESZCZANIE PLIKÓW TEKSTOWYCH I DŹWIĘKOWYCH, ZDJĘĆ,  FILMÓW oraz połączenie </a:t>
            </a:r>
            <a:r>
              <a:rPr lang="pl-PL" sz="1600" b="1" dirty="0">
                <a:solidFill>
                  <a:srgbClr val="B4DCFA">
                    <a:lumMod val="10000"/>
                  </a:srgbClr>
                </a:solidFill>
              </a:rPr>
              <a:t>ze stronami s</a:t>
            </a:r>
            <a:r>
              <a:rPr lang="pl-PL" sz="1600" b="1" dirty="0" smtClean="0">
                <a:solidFill>
                  <a:srgbClr val="B4DCFA">
                    <a:lumMod val="10000"/>
                  </a:srgbClr>
                </a:solidFill>
              </a:rPr>
              <a:t>połecznościowymi </a:t>
            </a:r>
            <a:r>
              <a:rPr lang="pl-PL" sz="1600" b="1" dirty="0">
                <a:solidFill>
                  <a:srgbClr val="B4DCFA">
                    <a:lumMod val="10000"/>
                  </a:srgbClr>
                </a:solidFill>
              </a:rPr>
              <a:t>takimi jak Facebook </a:t>
            </a:r>
            <a:r>
              <a:rPr lang="pl-PL" sz="1600" b="1" dirty="0" smtClean="0">
                <a:solidFill>
                  <a:srgbClr val="B4DCFA">
                    <a:lumMod val="10000"/>
                  </a:srgbClr>
                </a:solidFill>
              </a:rPr>
              <a:t>czy </a:t>
            </a:r>
            <a:r>
              <a:rPr lang="pl-PL" sz="1600" b="1" dirty="0">
                <a:solidFill>
                  <a:srgbClr val="B4DCFA">
                    <a:lumMod val="10000"/>
                  </a:srgbClr>
                </a:solidFill>
              </a:rPr>
              <a:t>Twitter</a:t>
            </a:r>
            <a:r>
              <a:rPr lang="pl-PL" sz="1600" b="1" dirty="0" smtClean="0">
                <a:solidFill>
                  <a:srgbClr val="B4DCFA">
                    <a:lumMod val="10000"/>
                  </a:srgbClr>
                </a:solidFill>
              </a:rPr>
              <a:t>. </a:t>
            </a:r>
          </a:p>
          <a:p>
            <a:pPr marL="45720" lvl="0" indent="0">
              <a:buClr>
                <a:srgbClr val="F14124">
                  <a:lumMod val="75000"/>
                </a:srgbClr>
              </a:buClr>
              <a:buNone/>
            </a:pPr>
            <a:r>
              <a:rPr lang="pl-PL" sz="1800" b="1" dirty="0" smtClean="0">
                <a:solidFill>
                  <a:srgbClr val="B4DCFA">
                    <a:lumMod val="10000"/>
                  </a:srgbClr>
                </a:solidFill>
              </a:rPr>
              <a:t>Poniżej przykładowe strony www:</a:t>
            </a:r>
            <a:endParaRPr lang="pl-PL" sz="1800" b="1" dirty="0">
              <a:solidFill>
                <a:srgbClr val="B4DCFA">
                  <a:lumMod val="10000"/>
                </a:srgbClr>
              </a:solidFill>
            </a:endParaRPr>
          </a:p>
        </p:txBody>
      </p:sp>
      <p:pic>
        <p:nvPicPr>
          <p:cNvPr id="7170" name="Picture 2" descr="I:\!Donia Isabela_25.09.2013\CulturaCiviCa\COP\spotkanie 09.07.2014\fundacja poligon kultury - Orzysz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01" y="2276872"/>
            <a:ext cx="4203700" cy="20335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I:\!Donia Isabela_25.09.2013\CulturaCiviCa\COP\spotkanie 09.07.2014\stowarzyszenie Iskierka Nadzieji Pieck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277683"/>
            <a:ext cx="4243387" cy="20701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J:\!Donia Isabela_25.09.2013\CulturaCiviCa\powiatowaRDPP\2016.03.14_RDPP spotkanie z cop\ngomazury.pl_prezentacja.03.2016\foto do\diaroz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634" y="4428086"/>
            <a:ext cx="4447034" cy="22296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J:\!Donia Isabela_25.09.2013\CulturaCiviCa\powiatowaRDPP\2016.03.14_RDPP spotkanie z cop\ngomazury.pl_prezentacja.03.2016\foto do\lecDanc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0910" y="4538617"/>
            <a:ext cx="4211960" cy="2292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190305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45720" lvl="0" indent="0" algn="ctr">
              <a:buClr>
                <a:srgbClr val="F14124">
                  <a:lumMod val="75000"/>
                </a:srgbClr>
              </a:buClr>
              <a:buNone/>
            </a:pPr>
            <a:r>
              <a:rPr lang="pl-PL" sz="1600" b="1" dirty="0">
                <a:solidFill>
                  <a:srgbClr val="B4DCFA">
                    <a:lumMod val="10000"/>
                  </a:srgbClr>
                </a:solidFill>
              </a:rPr>
              <a:t>1) </a:t>
            </a:r>
          </a:p>
          <a:p>
            <a:pPr marL="45720" lvl="0" indent="0">
              <a:buClr>
                <a:srgbClr val="F14124">
                  <a:lumMod val="75000"/>
                </a:srgbClr>
              </a:buClr>
              <a:buNone/>
            </a:pPr>
            <a:r>
              <a:rPr lang="pl-PL" sz="1600" b="1" dirty="0" smtClean="0">
                <a:solidFill>
                  <a:srgbClr val="B4DCFA">
                    <a:lumMod val="10000"/>
                  </a:srgbClr>
                </a:solidFill>
              </a:rPr>
              <a:t>Dla organizacji, które już posiadają swoją stronę internetową istnieje możliwość założenia strony na portalu z przekierowaniem na swoja oficjalną stronę internetową</a:t>
            </a:r>
            <a:endParaRPr lang="pl-PL" sz="1600" dirty="0"/>
          </a:p>
        </p:txBody>
      </p:sp>
      <p:pic>
        <p:nvPicPr>
          <p:cNvPr id="8194" name="Picture 2" descr="I:\!Donia Isabela_25.09.2013\CulturaCiviCa\COP\spotkanie 09.07.2014\kochamy Mazur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99" y="2276872"/>
            <a:ext cx="8086088" cy="40324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08889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erodynamiczny">
  <a:themeElements>
    <a:clrScheme name="Aerodynamiczny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erodynamiczny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erodynamiczny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334</TotalTime>
  <Words>518</Words>
  <Application>Microsoft Office PowerPoint</Application>
  <PresentationFormat>Pokaz na ekranie (4:3)</PresentationFormat>
  <Paragraphs>59</Paragraphs>
  <Slides>17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18" baseType="lpstr">
      <vt:lpstr>Aerodynamiczny</vt:lpstr>
      <vt:lpstr>Portal   jako narzędzie promocji organizacji pozarządowej regionu Mazur.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www.copgizycko.pl  </vt:lpstr>
      <vt:lpstr>Każde kółko-logo jest linkiem do strony www [nie tylko karty] danej organizacji </vt:lpstr>
      <vt:lpstr>Slajd 12</vt:lpstr>
      <vt:lpstr>Slajd 13</vt:lpstr>
      <vt:lpstr>Slajd 14</vt:lpstr>
      <vt:lpstr>Slajd 15</vt:lpstr>
      <vt:lpstr>Slajd 16</vt:lpstr>
      <vt:lpstr>  Centrum Organizacji Pozarządowych Giżycko COP Giżycko  ul. Dąbrowskiego 14 [I piętro budynku portu Ekomarina]  11-500 Giżycko e-mail: biuro@copgizycko.pl tel. 600 275 255 Strona internetowa:    http://www.copgizycko.pl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 „COP Giżycko na rzecz aktywności społecznej III”</dc:title>
  <dc:creator>galeria</dc:creator>
  <cp:lastModifiedBy>Kamila</cp:lastModifiedBy>
  <cp:revision>40</cp:revision>
  <dcterms:created xsi:type="dcterms:W3CDTF">2014-03-06T13:51:51Z</dcterms:created>
  <dcterms:modified xsi:type="dcterms:W3CDTF">2016-03-18T10:20:37Z</dcterms:modified>
</cp:coreProperties>
</file>