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1" r:id="rId3"/>
    <p:sldId id="286" r:id="rId4"/>
    <p:sldId id="345" r:id="rId5"/>
    <p:sldId id="346" r:id="rId6"/>
    <p:sldId id="285" r:id="rId7"/>
    <p:sldId id="296" r:id="rId8"/>
    <p:sldId id="294" r:id="rId9"/>
    <p:sldId id="295" r:id="rId10"/>
    <p:sldId id="272" r:id="rId11"/>
    <p:sldId id="347" r:id="rId12"/>
    <p:sldId id="274" r:id="rId13"/>
    <p:sldId id="275" r:id="rId14"/>
    <p:sldId id="348" r:id="rId15"/>
    <p:sldId id="277" r:id="rId16"/>
    <p:sldId id="278" r:id="rId17"/>
    <p:sldId id="281" r:id="rId18"/>
    <p:sldId id="293" r:id="rId19"/>
    <p:sldId id="343" r:id="rId2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Živilė" initials="ŽM" lastIdx="3" clrIdx="0"/>
  <p:cmAuthor id="7" name="Zivile" initials="ZM" lastIdx="2" clrIdx="7">
    <p:extLst>
      <p:ext uri="{19B8F6BF-5375-455C-9EA6-DF929625EA0E}">
        <p15:presenceInfo xmlns:p15="http://schemas.microsoft.com/office/powerpoint/2012/main" userId="Zivile" providerId="None"/>
      </p:ext>
    </p:extLst>
  </p:cmAuthor>
  <p:cmAuthor id="1" name="Mateusz Ropiak" initials="MR" lastIdx="14" clrIdx="1"/>
  <p:cmAuthor id="2" name="Justyna" initials="J" lastIdx="4" clrIdx="2"/>
  <p:cmAuthor id="3" name="IevaJ" initials="I" lastIdx="4" clrIdx="3"/>
  <p:cmAuthor id="4" name="M.Kirjak" initials="M.K." lastIdx="1" clrIdx="4"/>
  <p:cmAuthor id="5" name="Birute J" initials="BJ" lastIdx="1" clrIdx="5">
    <p:extLst>
      <p:ext uri="{19B8F6BF-5375-455C-9EA6-DF929625EA0E}">
        <p15:presenceInfo xmlns:p15="http://schemas.microsoft.com/office/powerpoint/2012/main" userId="Birute J" providerId="None"/>
      </p:ext>
    </p:extLst>
  </p:cmAuthor>
  <p:cmAuthor id="6" name="Ieva UR" initials="IUR" lastIdx="1" clrIdx="6">
    <p:extLst>
      <p:ext uri="{19B8F6BF-5375-455C-9EA6-DF929625EA0E}">
        <p15:presenceInfo xmlns:p15="http://schemas.microsoft.com/office/powerpoint/2012/main" userId="Ieva 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968"/>
    <a:srgbClr val="8064A2"/>
    <a:srgbClr val="9A39C5"/>
    <a:srgbClr val="C5BCDA"/>
    <a:srgbClr val="D5B9DD"/>
    <a:srgbClr val="E1ACEA"/>
    <a:srgbClr val="003399"/>
    <a:srgbClr val="FF0000"/>
    <a:srgbClr val="0033CC"/>
    <a:srgbClr val="3F1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660"/>
  </p:normalViewPr>
  <p:slideViewPr>
    <p:cSldViewPr>
      <p:cViewPr varScale="1">
        <p:scale>
          <a:sx n="114" d="100"/>
          <a:sy n="114" d="100"/>
        </p:scale>
        <p:origin x="180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5AA8F-4568-4959-A60D-7C6125943202}" type="datetimeFigureOut">
              <a:rPr lang="lt-LT" smtClean="0"/>
              <a:pPr/>
              <a:t>2020-05-20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A2025-4FA8-4D30-B2C3-AE32698266CC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53693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41E4B-2A53-46FA-8EDE-CC210D3CC8B3}" type="datetimeFigureOut">
              <a:rPr lang="en-GB" smtClean="0"/>
              <a:pPr/>
              <a:t>20/05/2020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5129E-41CB-4B26-9B16-1766FD1A9B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20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5129E-41CB-4B26-9B16-1766FD1A9BEC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880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57005"/>
            <a:ext cx="2520000" cy="9206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0475" y="4191000"/>
            <a:ext cx="7772400" cy="83820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00339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0475" y="5181600"/>
            <a:ext cx="3733799" cy="8382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475" y="6356350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5/20/2020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57005"/>
            <a:ext cx="2520000" cy="9206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57005"/>
            <a:ext cx="2520000" cy="9206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57005"/>
            <a:ext cx="2520000" cy="9206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57200"/>
            <a:ext cx="1731600" cy="632597"/>
          </a:xfrm>
          <a:prstGeom prst="rect">
            <a:avLst/>
          </a:prstGeom>
        </p:spPr>
      </p:pic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5791200" y="1600200"/>
            <a:ext cx="2667000" cy="1981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5791200" y="3886200"/>
            <a:ext cx="2667000" cy="1981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2743200" y="457200"/>
            <a:ext cx="5715000" cy="68580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339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24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57200"/>
            <a:ext cx="1731600" cy="6325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34202"/>
            <a:ext cx="1731600" cy="632597"/>
          </a:xfrm>
          <a:prstGeom prst="rect">
            <a:avLst/>
          </a:prstGeom>
        </p:spPr>
      </p:pic>
      <p:sp>
        <p:nvSpPr>
          <p:cNvPr id="11" name="Text Placeholder 2"/>
          <p:cNvSpPr>
            <a:spLocks noGrp="1"/>
          </p:cNvSpPr>
          <p:nvPr>
            <p:ph idx="14"/>
          </p:nvPr>
        </p:nvSpPr>
        <p:spPr>
          <a:xfrm>
            <a:off x="685800" y="1600200"/>
            <a:ext cx="4800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475" y="1600200"/>
            <a:ext cx="7747726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24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57200"/>
            <a:ext cx="1731600" cy="632597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ctrTitle"/>
          </p:nvPr>
        </p:nvSpPr>
        <p:spPr>
          <a:xfrm>
            <a:off x="2743200" y="457200"/>
            <a:ext cx="5715000" cy="68580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339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57200"/>
            <a:ext cx="1731600" cy="6325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34202"/>
            <a:ext cx="1731600" cy="6325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34202"/>
            <a:ext cx="1731600" cy="6325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10474" y="1600200"/>
            <a:ext cx="3785325" cy="4525963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3399"/>
                </a:solidFill>
              </a:defRPr>
            </a:lvl1pPr>
            <a:lvl2pPr marL="742950" indent="-285750">
              <a:buFont typeface="Arial" pitchFamily="34" charset="0"/>
              <a:buChar char="•"/>
              <a:defRPr sz="2400" b="0"/>
            </a:lvl2pPr>
            <a:lvl3pPr>
              <a:defRPr sz="2000" b="0"/>
            </a:lvl3pPr>
            <a:lvl4pPr>
              <a:defRPr sz="18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3810000" cy="4525963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3399"/>
                </a:solidFill>
              </a:defRPr>
            </a:lvl1pPr>
            <a:lvl2pPr marL="742950" indent="-285750">
              <a:buFont typeface="Arial" pitchFamily="34" charset="0"/>
              <a:buChar char="•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57200"/>
            <a:ext cx="1731600" cy="632597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2743200" y="457200"/>
            <a:ext cx="5715000" cy="68580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339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57200"/>
            <a:ext cx="1731600" cy="63259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34202"/>
            <a:ext cx="1731600" cy="6325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34202"/>
            <a:ext cx="1731600" cy="6325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7526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>
          <a:xfrm>
            <a:off x="710475" y="6356350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3246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57200"/>
            <a:ext cx="1731600" cy="632597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2743200" y="457200"/>
            <a:ext cx="5715000" cy="68580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339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57200"/>
            <a:ext cx="1731600" cy="6325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34202"/>
            <a:ext cx="1731600" cy="6325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75" y="434202"/>
            <a:ext cx="1731600" cy="63259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24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003399"/>
          </a:solidFill>
          <a:latin typeface="Open Sans" pitchFamily="34" charset="0"/>
          <a:ea typeface="Open Sans" pitchFamily="34" charset="0"/>
          <a:cs typeface="Open Sans" pitchFamily="34" charset="0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2400" b="0" kern="1200">
          <a:solidFill>
            <a:schemeClr val="tx1"/>
          </a:solidFill>
          <a:latin typeface="Ope nsans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 nsans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Ope nsans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Ope nsans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Ope nsans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lietuva-polska.e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application@lietuva-polska.eu" TargetMode="External"/><Relationship Id="rId2" Type="http://schemas.openxmlformats.org/officeDocument/2006/relationships/hyperlink" Target="http://www.lietuva-polska.e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etuva-polska.eu/" TargetMode="External"/><Relationship Id="rId2" Type="http://schemas.openxmlformats.org/officeDocument/2006/relationships/hyperlink" Target="mailto:application@lietuva-polska.e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ietuva-polska.eu/en/contacts/regional_contact_points.html" TargetMode="External"/><Relationship Id="rId4" Type="http://schemas.openxmlformats.org/officeDocument/2006/relationships/hyperlink" Target="http://lietuva-polska.eu/en/contacts/joint_secretariat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etuva-polska.e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590800"/>
            <a:ext cx="7772400" cy="1752600"/>
          </a:xfrm>
        </p:spPr>
        <p:txBody>
          <a:bodyPr>
            <a:normAutofit/>
          </a:bodyPr>
          <a:lstStyle/>
          <a:p>
            <a:r>
              <a:rPr lang="pl-PL" dirty="0"/>
              <a:t>Program Współpracy</a:t>
            </a:r>
            <a:br>
              <a:rPr lang="pl-PL" dirty="0"/>
            </a:br>
            <a:r>
              <a:rPr lang="pl-PL" dirty="0"/>
              <a:t>Interreg V-A Litwa-Polska </a:t>
            </a:r>
            <a:br>
              <a:rPr lang="pl-PL" dirty="0"/>
            </a:br>
            <a:r>
              <a:rPr lang="pl-PL" dirty="0"/>
              <a:t>– informacje ogólne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1" y="5181600"/>
            <a:ext cx="5486399" cy="1447800"/>
          </a:xfrm>
        </p:spPr>
        <p:txBody>
          <a:bodyPr>
            <a:normAutofit/>
          </a:bodyPr>
          <a:lstStyle/>
          <a:p>
            <a:r>
              <a:rPr lang="pl-PL" sz="2000" b="1" dirty="0"/>
              <a:t>Informacja dla potencjalnych beneficjentów</a:t>
            </a:r>
            <a:endParaRPr lang="en-US" sz="2000" b="1" dirty="0"/>
          </a:p>
          <a:p>
            <a:r>
              <a:rPr lang="pl-PL" sz="2000" b="1" dirty="0"/>
              <a:t>5. naboru projektów</a:t>
            </a:r>
            <a:endParaRPr lang="en-GB" sz="2000" b="1" dirty="0"/>
          </a:p>
          <a:p>
            <a:endParaRPr lang="en-GB" dirty="0"/>
          </a:p>
          <a:p>
            <a:r>
              <a:rPr lang="pl-PL" dirty="0"/>
              <a:t>maj 2020 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901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Pakiet aplikacyjny</a:t>
            </a:r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3714547" y="1447800"/>
            <a:ext cx="5029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200" dirty="0">
                <a:latin typeface="Ope nsans"/>
              </a:rPr>
              <a:t>Program Manual (Podręcznik Programu)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200" dirty="0">
                <a:latin typeface="Ope nsans"/>
              </a:rPr>
              <a:t>Elektroniczna aplikacja - Application Form</a:t>
            </a:r>
            <a:endParaRPr lang="pl-PL" sz="2200" dirty="0">
              <a:solidFill>
                <a:srgbClr val="FF0000"/>
              </a:solidFill>
              <a:latin typeface="Ope nsans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200" dirty="0">
                <a:latin typeface="Ope nsans"/>
              </a:rPr>
              <a:t>Wzór umowy partnerstwa </a:t>
            </a:r>
            <a:r>
              <a:rPr lang="en-GB" sz="2200" dirty="0">
                <a:latin typeface="Ope nsans"/>
              </a:rPr>
              <a:t>(Annex 1 </a:t>
            </a:r>
            <a:r>
              <a:rPr lang="pl-PL" sz="2200" dirty="0">
                <a:latin typeface="Ope nsans"/>
              </a:rPr>
              <a:t>do Podręcznika Programu</a:t>
            </a:r>
            <a:r>
              <a:rPr lang="en-GB" sz="2200" dirty="0">
                <a:latin typeface="Ope nsans"/>
              </a:rPr>
              <a:t>)</a:t>
            </a:r>
            <a:endParaRPr lang="pl-PL" sz="2200" dirty="0">
              <a:latin typeface="Ope nsans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200" dirty="0">
                <a:latin typeface="Ope nsans"/>
              </a:rPr>
              <a:t>Szczegółowy budżet projektu (</a:t>
            </a:r>
            <a:r>
              <a:rPr lang="lt-LT" sz="2200" dirty="0">
                <a:latin typeface="Ope nsans"/>
              </a:rPr>
              <a:t>A</a:t>
            </a:r>
            <a:r>
              <a:rPr lang="pl-PL" sz="2200" dirty="0">
                <a:latin typeface="Ope nsans"/>
              </a:rPr>
              <a:t>nnex 1 do A</a:t>
            </a:r>
            <a:r>
              <a:rPr lang="lt-LT" sz="2200" dirty="0" err="1">
                <a:latin typeface="Ope nsans"/>
              </a:rPr>
              <a:t>pplication</a:t>
            </a:r>
            <a:r>
              <a:rPr lang="lt-LT" sz="2200" dirty="0">
                <a:latin typeface="Ope nsans"/>
              </a:rPr>
              <a:t> </a:t>
            </a:r>
            <a:r>
              <a:rPr lang="pl-PL" sz="2200" dirty="0">
                <a:latin typeface="Ope nsans"/>
              </a:rPr>
              <a:t>F</a:t>
            </a:r>
            <a:r>
              <a:rPr lang="lt-LT" sz="2200" dirty="0" err="1">
                <a:latin typeface="Ope nsans"/>
              </a:rPr>
              <a:t>orm</a:t>
            </a:r>
            <a:r>
              <a:rPr lang="pl-PL" sz="2200" dirty="0">
                <a:latin typeface="Ope nsans"/>
              </a:rPr>
              <a:t>)</a:t>
            </a:r>
            <a:r>
              <a:rPr lang="en-US" sz="2200" dirty="0">
                <a:latin typeface="Ope nsans"/>
              </a:rPr>
              <a:t>.</a:t>
            </a:r>
            <a:endParaRPr lang="pl-PL" sz="2200" dirty="0">
              <a:latin typeface="Ope nsan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 nsan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 nsans"/>
            </a:endParaRPr>
          </a:p>
        </p:txBody>
      </p:sp>
      <p:sp>
        <p:nvSpPr>
          <p:cNvPr id="20484" name="AutoShape 4" descr="Znalezione obrazy dla zapytania stos dokumentó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86" name="AutoShape 6" descr="Znalezione obrazy dla zapytania stos dokumentó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88" name="AutoShape 8" descr="Znalezione obrazy dla zapytania stos dokumentó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228600" y="4800600"/>
            <a:ext cx="79248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65125" indent="-365125" algn="just">
              <a:buFont typeface="Wingdings" pitchFamily="2" charset="2"/>
              <a:buChar char="Ø"/>
            </a:pPr>
            <a:endParaRPr lang="pl-PL" sz="2400" dirty="0">
              <a:latin typeface="Ope nsans"/>
            </a:endParaRPr>
          </a:p>
          <a:p>
            <a:pPr marL="365125" indent="-365125" algn="just">
              <a:buFont typeface="Wingdings" pitchFamily="2" charset="2"/>
              <a:buChar char="Ø"/>
            </a:pPr>
            <a:endParaRPr lang="pl-PL" sz="2400" b="1" dirty="0">
              <a:latin typeface="Ope nsans"/>
            </a:endParaRPr>
          </a:p>
          <a:p>
            <a:r>
              <a:rPr lang="pl-PL" sz="2800" dirty="0">
                <a:latin typeface="Ope nsans"/>
              </a:rPr>
              <a:t>Dostępne na stronie </a:t>
            </a:r>
            <a:r>
              <a:rPr lang="pl-PL" sz="2800" dirty="0">
                <a:latin typeface="Ope nsans"/>
                <a:hlinkClick r:id="rId2"/>
              </a:rPr>
              <a:t>www.lietuva-polska.eu</a:t>
            </a:r>
            <a:endParaRPr lang="pl-PL" sz="2400" b="1" dirty="0">
              <a:latin typeface="Open Sans"/>
            </a:endParaRPr>
          </a:p>
          <a:p>
            <a:endParaRPr lang="pl-PL" sz="2400" b="1" dirty="0">
              <a:solidFill>
                <a:srgbClr val="203B90"/>
              </a:solidFill>
              <a:latin typeface="Open San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4C77CB-7FB0-46DD-AA35-670647AA38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14" y="1752600"/>
            <a:ext cx="3461395" cy="229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47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819400" y="304800"/>
            <a:ext cx="5486400" cy="762000"/>
          </a:xfrm>
        </p:spPr>
        <p:txBody>
          <a:bodyPr>
            <a:noAutofit/>
          </a:bodyPr>
          <a:lstStyle/>
          <a:p>
            <a:r>
              <a:rPr lang="pl-PL" dirty="0">
                <a:latin typeface="Ope nsans"/>
              </a:rPr>
              <a:t>Kwalifikowalni beneficjenci</a:t>
            </a:r>
            <a:endParaRPr lang="en-US" dirty="0">
              <a:solidFill>
                <a:srgbClr val="203B90"/>
              </a:solidFill>
              <a:latin typeface="Ope nsans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1371600" y="4922837"/>
            <a:ext cx="64008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e nsans"/>
              <a:ea typeface="+mn-ea"/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04800" y="2514600"/>
            <a:ext cx="31242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chemeClr val="bg1"/>
                </a:solidFill>
                <a:latin typeface="Ope nsans"/>
              </a:rPr>
              <a:t>INSTYTUCJE</a:t>
            </a:r>
            <a:r>
              <a:rPr lang="pl-PL" sz="2800" b="1" dirty="0">
                <a:solidFill>
                  <a:schemeClr val="bg1"/>
                </a:solidFill>
                <a:latin typeface="Ope nsans"/>
              </a:rPr>
              <a:t>:</a:t>
            </a:r>
            <a:endParaRPr lang="en-GB" sz="2800" b="1" dirty="0">
              <a:solidFill>
                <a:schemeClr val="bg1"/>
              </a:solidFill>
              <a:latin typeface="Ope nsans"/>
            </a:endParaRPr>
          </a:p>
          <a:p>
            <a:pPr marL="182563" indent="-182563">
              <a:buFontTx/>
              <a:buChar char="-"/>
            </a:pPr>
            <a:r>
              <a:rPr lang="pl-PL" dirty="0">
                <a:solidFill>
                  <a:schemeClr val="bg1"/>
                </a:solidFill>
                <a:latin typeface="Ope nsans"/>
              </a:rPr>
              <a:t>posiadające osobowość prawną,</a:t>
            </a:r>
          </a:p>
          <a:p>
            <a:r>
              <a:rPr lang="pl-PL" dirty="0">
                <a:solidFill>
                  <a:schemeClr val="bg1"/>
                </a:solidFill>
                <a:latin typeface="Ope nsans"/>
              </a:rPr>
              <a:t>-  nie nastawione na </a:t>
            </a:r>
            <a:r>
              <a:rPr lang="pl-PL" dirty="0">
                <a:latin typeface="Ope nsans"/>
              </a:rPr>
              <a:t>zysk</a:t>
            </a:r>
            <a:endParaRPr lang="en-GB" dirty="0">
              <a:latin typeface="Ope nsan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953000" y="1371600"/>
            <a:ext cx="4038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latin typeface="Ope nsans"/>
              </a:rPr>
              <a:t>Władze krajowe, regionalne i lokalne oraz ich</a:t>
            </a:r>
            <a:r>
              <a:rPr lang="en-GB" sz="1600" b="1" dirty="0">
                <a:latin typeface="Ope nsans"/>
              </a:rPr>
              <a:t> </a:t>
            </a:r>
            <a:r>
              <a:rPr lang="pl-PL" sz="1600" b="1" dirty="0">
                <a:latin typeface="Ope nsans"/>
              </a:rPr>
              <a:t>jednostki</a:t>
            </a:r>
            <a:r>
              <a:rPr lang="en-GB" sz="1600" b="1" dirty="0">
                <a:latin typeface="Ope nsans"/>
              </a:rPr>
              <a:t> </a:t>
            </a:r>
            <a:r>
              <a:rPr lang="en-GB" sz="1600" b="1" dirty="0" err="1">
                <a:latin typeface="Ope nsans"/>
              </a:rPr>
              <a:t>organi</a:t>
            </a:r>
            <a:r>
              <a:rPr lang="pl-PL" sz="1600" b="1" dirty="0">
                <a:latin typeface="Ope nsans"/>
              </a:rPr>
              <a:t>zacyjne</a:t>
            </a:r>
            <a:r>
              <a:rPr lang="en-GB" sz="1600" b="1" dirty="0">
                <a:latin typeface="Ope nsans"/>
              </a:rPr>
              <a:t> </a:t>
            </a:r>
            <a:r>
              <a:rPr lang="pl-PL" sz="1600" b="1" dirty="0">
                <a:latin typeface="Ope nsans"/>
              </a:rPr>
              <a:t>posiadające osobowość prawną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953000" y="3200400"/>
            <a:ext cx="4038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latin typeface="Ope nsans"/>
              </a:rPr>
              <a:t>Podmioty prawa publicznego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953000" y="2438400"/>
            <a:ext cx="4038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latin typeface="Ope nsans"/>
              </a:rPr>
              <a:t>Stowarzyszenia</a:t>
            </a:r>
            <a:r>
              <a:rPr lang="en-GB" sz="1600" b="1" dirty="0">
                <a:latin typeface="Ope nsans"/>
              </a:rPr>
              <a:t> </a:t>
            </a:r>
            <a:r>
              <a:rPr lang="pl-PL" sz="1600" b="1" dirty="0">
                <a:latin typeface="Ope nsans"/>
              </a:rPr>
              <a:t>utworzone przez władze regionalne lub lokalne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953000" y="3810000"/>
            <a:ext cx="4038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latin typeface="Ope nsans"/>
              </a:rPr>
              <a:t>Stowarzyszenia utworzone przez podmioty prawa publicznego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953000" y="4648200"/>
            <a:ext cx="4038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latin typeface="Ope nsans"/>
              </a:rPr>
              <a:t>Organizacje pozarządowe oraz inne podmioty posiadające osobowość prawną, nie mające</a:t>
            </a:r>
            <a:r>
              <a:rPr lang="en-GB" sz="1600" b="1" dirty="0">
                <a:latin typeface="Ope nsans"/>
              </a:rPr>
              <a:t> </a:t>
            </a:r>
            <a:r>
              <a:rPr lang="pl-PL" sz="1600" b="1" dirty="0">
                <a:latin typeface="Ope nsans"/>
              </a:rPr>
              <a:t>charakteru przemysłowego ani komercyjnego</a:t>
            </a:r>
          </a:p>
        </p:txBody>
      </p:sp>
      <p:cxnSp>
        <p:nvCxnSpPr>
          <p:cNvPr id="73" name="Straight Connector 72"/>
          <p:cNvCxnSpPr>
            <a:stCxn id="10" idx="3"/>
            <a:endCxn id="11" idx="1"/>
          </p:cNvCxnSpPr>
          <p:nvPr/>
        </p:nvCxnSpPr>
        <p:spPr>
          <a:xfrm flipV="1">
            <a:off x="3429000" y="1828800"/>
            <a:ext cx="1524000" cy="1562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10" idx="3"/>
            <a:endCxn id="13" idx="1"/>
          </p:cNvCxnSpPr>
          <p:nvPr/>
        </p:nvCxnSpPr>
        <p:spPr>
          <a:xfrm flipV="1">
            <a:off x="3429000" y="2743200"/>
            <a:ext cx="1524000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0" idx="3"/>
            <a:endCxn id="12" idx="1"/>
          </p:cNvCxnSpPr>
          <p:nvPr/>
        </p:nvCxnSpPr>
        <p:spPr>
          <a:xfrm>
            <a:off x="3429000" y="3390900"/>
            <a:ext cx="1524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10" idx="3"/>
            <a:endCxn id="14" idx="1"/>
          </p:cNvCxnSpPr>
          <p:nvPr/>
        </p:nvCxnSpPr>
        <p:spPr>
          <a:xfrm>
            <a:off x="3429000" y="3390900"/>
            <a:ext cx="15240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10" idx="3"/>
            <a:endCxn id="15" idx="1"/>
          </p:cNvCxnSpPr>
          <p:nvPr/>
        </p:nvCxnSpPr>
        <p:spPr>
          <a:xfrm>
            <a:off x="3429000" y="3390900"/>
            <a:ext cx="1524000" cy="1866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98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solidFill>
                  <a:srgbClr val="203B90"/>
                </a:solidFill>
                <a:latin typeface="Ope nsans"/>
              </a:rPr>
              <a:t>Wymagania dotyczące partnerstwa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1524000"/>
            <a:ext cx="64008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200" dirty="0">
                <a:latin typeface="Ope nsans"/>
              </a:rPr>
              <a:t>m</a:t>
            </a:r>
            <a:r>
              <a:rPr lang="en-US" sz="2200" dirty="0" err="1">
                <a:latin typeface="Ope nsans"/>
              </a:rPr>
              <a:t>inimum</a:t>
            </a:r>
            <a:r>
              <a:rPr lang="en-US" sz="2200" dirty="0">
                <a:latin typeface="Ope nsans"/>
              </a:rPr>
              <a:t> 2 </a:t>
            </a:r>
            <a:r>
              <a:rPr lang="pl-PL" sz="2200" dirty="0">
                <a:latin typeface="Ope nsans"/>
              </a:rPr>
              <a:t>partnerów</a:t>
            </a:r>
            <a:r>
              <a:rPr lang="lt-LT" sz="2200" dirty="0">
                <a:latin typeface="Ope nsans"/>
              </a:rPr>
              <a:t>, max 6 partner</a:t>
            </a:r>
            <a:r>
              <a:rPr lang="pl-PL" sz="2200" dirty="0">
                <a:latin typeface="Ope nsans"/>
              </a:rPr>
              <a:t>ów,</a:t>
            </a:r>
            <a:endParaRPr lang="en-US" sz="2200" dirty="0">
              <a:latin typeface="Ope nsans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200" dirty="0">
                <a:latin typeface="Ope nsans"/>
              </a:rPr>
              <a:t>co najmniej 1 beneficjent z każdego kraju,</a:t>
            </a:r>
            <a:endParaRPr lang="pl-PL" sz="2200" b="1" dirty="0">
              <a:latin typeface="Ope nsans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200" dirty="0">
                <a:latin typeface="Ope nsans"/>
              </a:rPr>
              <a:t>zapewnione 3 lub 4 typy współpracy: </a:t>
            </a:r>
          </a:p>
          <a:p>
            <a:pPr>
              <a:spcAft>
                <a:spcPts val="1200"/>
              </a:spcAft>
            </a:pPr>
            <a:r>
              <a:rPr lang="pl-PL" sz="2200" dirty="0">
                <a:latin typeface="Ope nsans"/>
              </a:rPr>
              <a:t> - dwa typy współpracy są obligatoryjne:  </a:t>
            </a:r>
          </a:p>
          <a:p>
            <a:pPr>
              <a:spcAft>
                <a:spcPts val="1200"/>
              </a:spcAft>
            </a:pPr>
            <a:r>
              <a:rPr lang="pl-PL" sz="2200" dirty="0">
                <a:latin typeface="Ope nsans"/>
              </a:rPr>
              <a:t>    wspólne planowanie i wspólne wdrażanie;</a:t>
            </a:r>
          </a:p>
          <a:p>
            <a:pPr>
              <a:spcAft>
                <a:spcPts val="1200"/>
              </a:spcAft>
            </a:pPr>
            <a:r>
              <a:rPr lang="pl-PL" sz="2200" dirty="0">
                <a:latin typeface="Ope nsans"/>
              </a:rPr>
              <a:t>- jeden lub dwa typy mogą zostać wybrane przez      </a:t>
            </a:r>
          </a:p>
          <a:p>
            <a:pPr>
              <a:spcAft>
                <a:spcPts val="1200"/>
              </a:spcAft>
            </a:pPr>
            <a:r>
              <a:rPr lang="pl-PL" sz="2200" dirty="0">
                <a:latin typeface="Ope nsans"/>
              </a:rPr>
              <a:t>Wnioskodawcę: wspólny personel i/lub wspólne   </a:t>
            </a:r>
          </a:p>
          <a:p>
            <a:pPr>
              <a:spcAft>
                <a:spcPts val="1200"/>
              </a:spcAft>
            </a:pPr>
            <a:r>
              <a:rPr lang="pl-PL" sz="2200" dirty="0">
                <a:latin typeface="Ope nsans"/>
              </a:rPr>
              <a:t>finansowanie. </a:t>
            </a:r>
          </a:p>
          <a:p>
            <a:pPr>
              <a:spcAft>
                <a:spcPts val="1200"/>
              </a:spcAft>
              <a:tabLst>
                <a:tab pos="396875" algn="l"/>
              </a:tabLst>
            </a:pPr>
            <a:endParaRPr lang="pl-PL" sz="2200" dirty="0">
              <a:latin typeface="Ope nsans"/>
            </a:endParaRPr>
          </a:p>
          <a:p>
            <a:pPr marL="360363" indent="-360363" algn="ctr"/>
            <a:endParaRPr lang="pl-PL" sz="2200" b="1" dirty="0"/>
          </a:p>
          <a:p>
            <a:pPr marL="360363" indent="-360363"/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849347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0" y="990600"/>
            <a:ext cx="5715000" cy="685800"/>
          </a:xfrm>
        </p:spPr>
        <p:txBody>
          <a:bodyPr/>
          <a:lstStyle/>
          <a:p>
            <a:r>
              <a:rPr lang="pl-PL" dirty="0">
                <a:latin typeface="Ope nsans"/>
              </a:rPr>
              <a:t>Zasada beneficjenta wiodącego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981200"/>
            <a:ext cx="7620000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FF0000"/>
                </a:solidFill>
                <a:latin typeface="Ope nsans"/>
              </a:rPr>
              <a:t>Nowość! </a:t>
            </a:r>
            <a:r>
              <a:rPr lang="pl-PL" sz="2000" dirty="0">
                <a:latin typeface="Ope nsans"/>
              </a:rPr>
              <a:t>Nie ma ograniczeń dla instytucji jeśli chodzi o funkcję beneficjenta wiodącego w kilku projektach w ramach tego samego priorytetu. Należy zauważyć, że Beneficjent wiodący musi posiadać odpowiednie zdolności administracyjne </a:t>
            </a:r>
            <a:br>
              <a:rPr lang="pl-PL" sz="2000" dirty="0">
                <a:latin typeface="Ope nsans"/>
              </a:rPr>
            </a:br>
            <a:r>
              <a:rPr lang="pl-PL" sz="2000" dirty="0">
                <a:latin typeface="Ope nsans"/>
              </a:rPr>
              <a:t>i finansowe, aby móc realizować więcej niż jeden projekt transgraniczny. Instytucja spoza obszaru objętego Programem nie może występować w projekcie jako Beneficjent wiodący, z wyjątkami wymienionymi w części 3.1.3. Podręcznika Programu.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Ope nsans"/>
              </a:rPr>
              <a:t>Beneficjent wiodący będzie miał dodatkowe obowiązki podczas składania wniosku, zawierania umowy i realizacji projektu. </a:t>
            </a:r>
          </a:p>
        </p:txBody>
      </p:sp>
    </p:spTree>
    <p:extLst>
      <p:ext uri="{BB962C8B-B14F-4D97-AF65-F5344CB8AC3E}">
        <p14:creationId xmlns:p14="http://schemas.microsoft.com/office/powerpoint/2010/main" val="3849347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>
              <a:defRPr/>
            </a:pPr>
            <a:r>
              <a:rPr lang="pl-PL" dirty="0">
                <a:solidFill>
                  <a:srgbClr val="203B90"/>
                </a:solidFill>
                <a:latin typeface="Ope nsans"/>
              </a:rPr>
              <a:t>5. nabór projektów</a:t>
            </a:r>
            <a:endParaRPr lang="en-US" dirty="0">
              <a:latin typeface="Ope nsan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517221"/>
              </p:ext>
            </p:extLst>
          </p:nvPr>
        </p:nvGraphicFramePr>
        <p:xfrm>
          <a:off x="609600" y="1131277"/>
          <a:ext cx="8232531" cy="5493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5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4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673398830"/>
                    </a:ext>
                  </a:extLst>
                </a:gridCol>
              </a:tblGrid>
              <a:tr h="2616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Projekty w naborze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Projekty inwestycyjne w naborze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Całkowity budżet</a:t>
                      </a:r>
                      <a:r>
                        <a:rPr lang="en-GB" sz="1200" dirty="0">
                          <a:effectLst/>
                        </a:rPr>
                        <a:t>: </a:t>
                      </a:r>
                      <a:r>
                        <a:rPr lang="pl-PL" sz="1100" dirty="0">
                          <a:effectLst/>
                        </a:rPr>
                        <a:t>EFRR</a:t>
                      </a:r>
                      <a:r>
                        <a:rPr lang="en-GB" sz="1100" dirty="0">
                          <a:effectLst/>
                        </a:rPr>
                        <a:t> (85%) + </a:t>
                      </a:r>
                      <a:r>
                        <a:rPr lang="pl-PL" sz="1100" dirty="0">
                          <a:effectLst/>
                        </a:rPr>
                        <a:t>wkład własny beneficjenta </a:t>
                      </a:r>
                      <a:r>
                        <a:rPr lang="en-GB" sz="1100" dirty="0">
                          <a:effectLst/>
                        </a:rPr>
                        <a:t>(15%)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Open Sans"/>
                        </a:rPr>
                        <a:t>Ponad</a:t>
                      </a:r>
                      <a:r>
                        <a:rPr lang="pl-PL" sz="1400" baseline="0" dirty="0">
                          <a:effectLst/>
                          <a:latin typeface="Open Sans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Open Sans"/>
                        </a:rPr>
                        <a:t>50.000,00 EUR; </a:t>
                      </a:r>
                      <a:r>
                        <a:rPr lang="pl-PL" sz="1400" dirty="0">
                          <a:effectLst/>
                          <a:latin typeface="Open Sans"/>
                        </a:rPr>
                        <a:t>maksymalna wartość</a:t>
                      </a:r>
                      <a:r>
                        <a:rPr lang="pl-PL" sz="1400" baseline="0" dirty="0">
                          <a:effectLst/>
                          <a:latin typeface="Open Sans"/>
                        </a:rPr>
                        <a:t> </a:t>
                      </a:r>
                      <a:r>
                        <a:rPr lang="pl-PL" sz="1400" dirty="0">
                          <a:effectLst/>
                          <a:latin typeface="Open Sans"/>
                        </a:rPr>
                        <a:t>to</a:t>
                      </a:r>
                      <a:r>
                        <a:rPr lang="en-GB" sz="1400" dirty="0">
                          <a:effectLst/>
                          <a:latin typeface="Open Sans"/>
                        </a:rPr>
                        <a:t> 1 </a:t>
                      </a:r>
                      <a:r>
                        <a:rPr lang="en-GB" sz="1400" dirty="0" err="1">
                          <a:effectLst/>
                          <a:latin typeface="Open Sans"/>
                        </a:rPr>
                        <a:t>mln</a:t>
                      </a:r>
                      <a:r>
                        <a:rPr lang="en-GB" sz="1400" dirty="0">
                          <a:effectLst/>
                          <a:latin typeface="Open Sans"/>
                        </a:rPr>
                        <a:t> EUR</a:t>
                      </a:r>
                      <a:endParaRPr lang="en-GB" sz="140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5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Komponent inwestycyjny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latin typeface="Ope nsans"/>
                          <a:ea typeface="Times New Roman"/>
                          <a:cs typeface="Times New Roman"/>
                        </a:rPr>
                        <a:t>do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Ope nsans"/>
                          <a:ea typeface="Times New Roman"/>
                          <a:cs typeface="Times New Roman"/>
                        </a:rPr>
                        <a:t> 60% </a:t>
                      </a:r>
                      <a:endParaRPr lang="pl-PL" sz="1400" dirty="0">
                        <a:solidFill>
                          <a:schemeClr val="tx1"/>
                        </a:solidFill>
                        <a:latin typeface="Ope nsan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latin typeface="Ope nsans"/>
                          <a:ea typeface="Times New Roman"/>
                          <a:cs typeface="Times New Roman"/>
                        </a:rPr>
                        <a:t>całkowitego</a:t>
                      </a:r>
                      <a:r>
                        <a:rPr lang="pl-PL" sz="1400" baseline="0" dirty="0">
                          <a:solidFill>
                            <a:schemeClr val="tx1"/>
                          </a:solidFill>
                          <a:latin typeface="Ope nsans"/>
                          <a:ea typeface="Times New Roman"/>
                          <a:cs typeface="Times New Roman"/>
                        </a:rPr>
                        <a:t> budżetu projektu</a:t>
                      </a:r>
                      <a:endParaRPr lang="en-GB" sz="140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pl-PL" sz="1400" kern="1200">
                          <a:solidFill>
                            <a:schemeClr val="tx1"/>
                          </a:solidFill>
                          <a:latin typeface="Ope nsans"/>
                          <a:ea typeface="+mn-ea"/>
                          <a:cs typeface="+mn-cs"/>
                        </a:rPr>
                        <a:t>powyżej</a:t>
                      </a:r>
                      <a:r>
                        <a:rPr lang="en-GB" sz="1400" kern="1200">
                          <a:solidFill>
                            <a:schemeClr val="tx1"/>
                          </a:solidFill>
                          <a:latin typeface="Ope nsans"/>
                          <a:ea typeface="+mn-ea"/>
                          <a:cs typeface="+mn-cs"/>
                        </a:rPr>
                        <a:t> 60%, </a:t>
                      </a:r>
                      <a:r>
                        <a:rPr lang="pl-PL" sz="1400" kern="1200">
                          <a:solidFill>
                            <a:schemeClr val="tx1"/>
                          </a:solidFill>
                          <a:latin typeface="Ope nsans"/>
                          <a:ea typeface="+mn-ea"/>
                          <a:cs typeface="+mn-cs"/>
                        </a:rPr>
                        <a:t>ale nie więcej niż</a:t>
                      </a:r>
                      <a:r>
                        <a:rPr lang="en-GB" sz="1400" kern="1200">
                          <a:solidFill>
                            <a:schemeClr val="tx1"/>
                          </a:solidFill>
                          <a:latin typeface="Ope nsans"/>
                          <a:ea typeface="+mn-ea"/>
                          <a:cs typeface="+mn-cs"/>
                        </a:rPr>
                        <a:t> 85% </a:t>
                      </a:r>
                      <a:r>
                        <a:rPr lang="pl-PL" sz="1400" kern="1200">
                          <a:solidFill>
                            <a:schemeClr val="tx1"/>
                          </a:solidFill>
                          <a:latin typeface="Ope nsans"/>
                          <a:ea typeface="+mn-ea"/>
                          <a:cs typeface="+mn-cs"/>
                        </a:rPr>
                        <a:t>całkowitego budżetu projektu</a:t>
                      </a:r>
                      <a:endParaRPr lang="lt-LT" sz="1400" b="0" dirty="0">
                        <a:solidFill>
                          <a:schemeClr val="tx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6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Czas realizacji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Open Sans"/>
                        </a:rPr>
                        <a:t>Do </a:t>
                      </a:r>
                      <a:r>
                        <a:rPr lang="en-GB" sz="1400" dirty="0">
                          <a:effectLst/>
                          <a:latin typeface="Open Sans"/>
                        </a:rPr>
                        <a:t>18 </a:t>
                      </a:r>
                      <a:r>
                        <a:rPr lang="pl-PL" sz="1400" dirty="0">
                          <a:effectLst/>
                          <a:latin typeface="Open Sans"/>
                        </a:rPr>
                        <a:t>miesięcy</a:t>
                      </a:r>
                      <a:endParaRPr lang="en-GB" sz="140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Open Sans"/>
                        </a:rPr>
                        <a:t>Do 24 miesięcy</a:t>
                      </a:r>
                      <a:endParaRPr lang="en-GB" sz="140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5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Lokalizacja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Open Sans"/>
                        </a:rPr>
                        <a:t>Obszar kwalifikowalny Programu z włączeniami opisanymi w rozdziale</a:t>
                      </a:r>
                      <a:r>
                        <a:rPr lang="pl-PL" sz="1400" baseline="0" dirty="0">
                          <a:effectLst/>
                          <a:latin typeface="Open Sans"/>
                        </a:rPr>
                        <a:t> 3.1.1 Podręcznika Programu</a:t>
                      </a:r>
                      <a:endParaRPr lang="en-GB" sz="140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Open Sans"/>
                        </a:rPr>
                        <a:t>Tylko obszar kwalifikowalny Programu</a:t>
                      </a:r>
                      <a:endParaRPr lang="en-GB" sz="140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5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Beneficjent wiodący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Open Sans"/>
                        </a:rPr>
                        <a:t>Wszystkie instytucje wskazane </a:t>
                      </a:r>
                      <a:br>
                        <a:rPr lang="pl-PL" sz="1400" dirty="0">
                          <a:effectLst/>
                          <a:latin typeface="Open Sans"/>
                        </a:rPr>
                      </a:br>
                      <a:r>
                        <a:rPr lang="pl-PL" sz="1400" dirty="0">
                          <a:effectLst/>
                          <a:latin typeface="Open Sans"/>
                        </a:rPr>
                        <a:t>w rozdziale </a:t>
                      </a:r>
                      <a:r>
                        <a:rPr lang="en-GB" sz="1400" dirty="0">
                          <a:effectLst/>
                          <a:latin typeface="Open Sans"/>
                        </a:rPr>
                        <a:t> 3.1.3</a:t>
                      </a:r>
                      <a:r>
                        <a:rPr lang="pl-PL" sz="1400" dirty="0">
                          <a:effectLst/>
                          <a:latin typeface="Open Sans"/>
                        </a:rPr>
                        <a:t> </a:t>
                      </a:r>
                      <a:r>
                        <a:rPr lang="pl-PL" sz="1400" baseline="0" dirty="0">
                          <a:effectLst/>
                          <a:latin typeface="Open Sans"/>
                        </a:rPr>
                        <a:t>Podręcznika Programu</a:t>
                      </a:r>
                      <a:endParaRPr lang="en-GB" sz="140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Open Sans"/>
                        </a:rPr>
                        <a:t>Tylko władze krajowe, regionalne                    i lokalne i ich jednostki organizacyjne posiadające osobowość prawną i zlokalizowane na obszarze Programu</a:t>
                      </a:r>
                      <a:endParaRPr lang="en-GB" sz="140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Liczba partnerów w projekcie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Open Sans"/>
                        </a:rPr>
                        <a:t>co najmniej </a:t>
                      </a:r>
                      <a:r>
                        <a:rPr lang="en-GB" sz="1400" dirty="0">
                          <a:effectLst/>
                          <a:latin typeface="Open Sans"/>
                        </a:rPr>
                        <a:t>2 </a:t>
                      </a:r>
                      <a:r>
                        <a:rPr lang="pl-PL" sz="1400" dirty="0">
                          <a:effectLst/>
                          <a:latin typeface="Open Sans"/>
                        </a:rPr>
                        <a:t>i nie więcej niż </a:t>
                      </a:r>
                      <a:r>
                        <a:rPr lang="en-GB" sz="1400" dirty="0">
                          <a:effectLst/>
                          <a:latin typeface="Open Sans"/>
                        </a:rPr>
                        <a:t>6</a:t>
                      </a:r>
                      <a:endParaRPr lang="en-GB" sz="140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7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Odpowiedni priorytet</a:t>
                      </a:r>
                      <a:r>
                        <a:rPr lang="pl-PL" sz="1200" baseline="0" dirty="0">
                          <a:effectLst/>
                        </a:rPr>
                        <a:t> </a:t>
                      </a:r>
                      <a:br>
                        <a:rPr lang="pl-PL" sz="1200" baseline="0" dirty="0">
                          <a:effectLst/>
                        </a:rPr>
                      </a:br>
                      <a:r>
                        <a:rPr lang="pl-PL" sz="1200" baseline="0" dirty="0">
                          <a:effectLst/>
                        </a:rPr>
                        <a:t>i działanie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Open Sans"/>
                        </a:rPr>
                        <a:t>Projekty regularne łącznie z tymi zawierającymi komponent inwestycyjny w </a:t>
                      </a:r>
                      <a:r>
                        <a:rPr lang="pl-PL" sz="1400" baseline="0" dirty="0">
                          <a:effectLst/>
                          <a:latin typeface="Open Sans"/>
                        </a:rPr>
                        <a:t>ramach priorytetów 1, 2, 3 i 4 oraz związanych z nimi celów szczegółowych Programu. </a:t>
                      </a:r>
                      <a:r>
                        <a:rPr lang="pl-PL" sz="1400" baseline="0" dirty="0">
                          <a:solidFill>
                            <a:srgbClr val="FF0000"/>
                          </a:solidFill>
                          <a:effectLst/>
                          <a:latin typeface="Open Sans"/>
                        </a:rPr>
                        <a:t>Nowość: </a:t>
                      </a:r>
                      <a:r>
                        <a:rPr lang="pl-PL" sz="1400" baseline="0" dirty="0">
                          <a:effectLst/>
                          <a:latin typeface="Open Sans"/>
                        </a:rPr>
                        <a:t>dodatkowy priorytet strategiczny dla projektów skierowanych na zwalczanie COVID-19, zarówno w odniesieniu do reagowania na bieżące potrzeby kryzysowe, jak i łagodzenie skutków epidemii.</a:t>
                      </a:r>
                      <a:endParaRPr lang="en-GB" sz="140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Open San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323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Budżet projektu</a:t>
            </a:r>
            <a:endParaRPr lang="en-US" dirty="0"/>
          </a:p>
        </p:txBody>
      </p:sp>
      <p:sp>
        <p:nvSpPr>
          <p:cNvPr id="3" name="Content Placeholder 4"/>
          <p:cNvSpPr>
            <a:spLocks noGrp="1"/>
          </p:cNvSpPr>
          <p:nvPr>
            <p:ph idx="14"/>
          </p:nvPr>
        </p:nvSpPr>
        <p:spPr>
          <a:xfrm>
            <a:off x="381000" y="1295400"/>
            <a:ext cx="7315200" cy="464820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85% wydatków kwalifikowalnych</a:t>
            </a:r>
            <a:r>
              <a:rPr lang="lt-LT" sz="2000" dirty="0"/>
              <a:t>- </a:t>
            </a:r>
            <a:r>
              <a:rPr lang="pl-PL" sz="2000" dirty="0"/>
              <a:t>współfinansowanie z EFRR</a:t>
            </a:r>
            <a:r>
              <a:rPr lang="lt-LT" sz="2000" dirty="0"/>
              <a:t>; </a:t>
            </a:r>
            <a:br>
              <a:rPr lang="pl-PL" sz="2000" dirty="0"/>
            </a:br>
            <a:r>
              <a:rPr lang="lt-LT" sz="2000" dirty="0"/>
              <a:t>1</a:t>
            </a:r>
            <a:r>
              <a:rPr lang="pl-PL" sz="2000" dirty="0"/>
              <a:t>5% wydatków kwalifikowalnych </a:t>
            </a:r>
            <a:r>
              <a:rPr lang="lt-LT" sz="2000" dirty="0"/>
              <a:t>– </a:t>
            </a:r>
            <a:r>
              <a:rPr lang="pl-PL" sz="2000" dirty="0"/>
              <a:t>wkład własny beneficjentów</a:t>
            </a:r>
            <a:r>
              <a:rPr lang="lt-LT" sz="2000" dirty="0"/>
              <a:t>,</a:t>
            </a:r>
            <a:endParaRPr lang="pl-PL" sz="2000" dirty="0"/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brak płatności zaliczkowych</a:t>
            </a:r>
            <a:r>
              <a:rPr lang="lt-LT" sz="2000" dirty="0"/>
              <a:t>,</a:t>
            </a:r>
            <a:endParaRPr lang="pl-PL" sz="2000" dirty="0"/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kilka wprowadzonych uproszczeń:</a:t>
            </a:r>
          </a:p>
          <a:p>
            <a:pPr marL="1085850" lvl="1" indent="-342900" algn="just">
              <a:spcBef>
                <a:spcPts val="600"/>
              </a:spcBef>
              <a:spcAft>
                <a:spcPts val="600"/>
              </a:spcAft>
              <a:buFontTx/>
              <a:buChar char="−"/>
            </a:pPr>
            <a:r>
              <a:rPr lang="pl-PL" dirty="0"/>
              <a:t>stawka zryczałtowana dla kategorii budżetowej nr 1. </a:t>
            </a:r>
            <a:r>
              <a:rPr lang="pl-PL" i="1" dirty="0"/>
              <a:t>Koszt personelu </a:t>
            </a:r>
            <a:r>
              <a:rPr lang="pl-PL" dirty="0"/>
              <a:t>(10% bezpośrednich kosztów projektu: suma kategorii budżetowych nr 3-6) lub brak kosztów personelu. </a:t>
            </a:r>
            <a:r>
              <a:rPr lang="pl-PL" dirty="0">
                <a:solidFill>
                  <a:srgbClr val="FF0000"/>
                </a:solidFill>
              </a:rPr>
              <a:t>Nowość: </a:t>
            </a:r>
            <a:r>
              <a:rPr lang="pl-PL" b="1" dirty="0"/>
              <a:t>w trakcie 5. naboru projektów nie jest możliwy wybór kosztów rzeczywistych personelu</a:t>
            </a:r>
            <a:r>
              <a:rPr lang="pl-PL" dirty="0"/>
              <a:t>;</a:t>
            </a:r>
          </a:p>
          <a:p>
            <a:pPr marL="1085850" lvl="1" indent="-342900" algn="just">
              <a:spcBef>
                <a:spcPts val="600"/>
              </a:spcBef>
              <a:spcAft>
                <a:spcPts val="600"/>
              </a:spcAft>
              <a:buFontTx/>
              <a:buChar char="−"/>
            </a:pPr>
            <a:r>
              <a:rPr lang="pl-PL" dirty="0"/>
              <a:t>stawka zryczałtowana dla kategorii budżetowej nr 2. </a:t>
            </a:r>
            <a:r>
              <a:rPr lang="pl-PL" i="1" dirty="0"/>
              <a:t>Wydatki biurowe i administracyjne</a:t>
            </a:r>
            <a:r>
              <a:rPr lang="pl-PL" dirty="0"/>
              <a:t> (15 % wydatków kwalifikowalnych z kategorii budżetowej nr 1. </a:t>
            </a:r>
            <a:r>
              <a:rPr lang="pl-PL" i="1" dirty="0"/>
              <a:t>Koszty personelu</a:t>
            </a:r>
            <a:r>
              <a:rPr lang="pl-PL" dirty="0"/>
              <a:t>);</a:t>
            </a:r>
          </a:p>
          <a:p>
            <a:pPr marL="1085850" lvl="1" indent="-342900" algn="just">
              <a:spcBef>
                <a:spcPts val="600"/>
              </a:spcBef>
              <a:spcAft>
                <a:spcPts val="600"/>
              </a:spcAft>
              <a:buFontTx/>
              <a:buChar char="−"/>
            </a:pPr>
            <a:r>
              <a:rPr lang="pl-PL" dirty="0"/>
              <a:t>kwota ryczałtowa w wysokości 2 000,00 EUR jest przeznaczona na koszty przygotowawcze.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49347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Ocena i wybór projektu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219201"/>
            <a:ext cx="8305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Ope nsans"/>
              </a:rPr>
              <a:t>Etapy oceny:</a:t>
            </a:r>
          </a:p>
          <a:p>
            <a:pPr marL="630237" lvl="1" algn="just"/>
            <a:r>
              <a:rPr lang="lt-LT" sz="2000" dirty="0">
                <a:latin typeface="Ope nsans"/>
              </a:rPr>
              <a:t>- </a:t>
            </a:r>
            <a:r>
              <a:rPr lang="pl-PL" sz="2000" dirty="0">
                <a:latin typeface="Ope nsans"/>
              </a:rPr>
              <a:t>Kontrola dopuszczalności i kwalifikowalności oraz ocena jakościowa,</a:t>
            </a:r>
            <a:r>
              <a:rPr lang="en-GB" sz="2000" dirty="0">
                <a:latin typeface="Ope nsans"/>
              </a:rPr>
              <a:t> </a:t>
            </a:r>
            <a:endParaRPr lang="pl-PL" sz="2000" dirty="0">
              <a:latin typeface="Ope nsans"/>
            </a:endParaRPr>
          </a:p>
          <a:p>
            <a:pPr marL="630237" lvl="1" algn="just"/>
            <a:r>
              <a:rPr lang="lt-LT" sz="2000" dirty="0">
                <a:latin typeface="Ope nsans"/>
              </a:rPr>
              <a:t>- </a:t>
            </a:r>
            <a:r>
              <a:rPr lang="pl-PL" sz="2000" dirty="0">
                <a:latin typeface="Ope nsans"/>
              </a:rPr>
              <a:t>Ocena strategiczna </a:t>
            </a:r>
            <a:r>
              <a:rPr lang="lt-LT" sz="2000" dirty="0">
                <a:latin typeface="Ope nsans"/>
              </a:rPr>
              <a:t>(</a:t>
            </a:r>
            <a:r>
              <a:rPr lang="pl-PL" sz="2000" dirty="0">
                <a:solidFill>
                  <a:srgbClr val="FF0000"/>
                </a:solidFill>
                <a:latin typeface="Ope nsans"/>
              </a:rPr>
              <a:t>Nowość</a:t>
            </a:r>
            <a:r>
              <a:rPr lang="en-US" sz="2000" dirty="0">
                <a:solidFill>
                  <a:srgbClr val="FF0000"/>
                </a:solidFill>
                <a:latin typeface="Ope nsans"/>
              </a:rPr>
              <a:t>!</a:t>
            </a:r>
            <a:r>
              <a:rPr lang="pl-PL" sz="2000" dirty="0">
                <a:solidFill>
                  <a:srgbClr val="FF0000"/>
                </a:solidFill>
                <a:latin typeface="Ope nsans"/>
              </a:rPr>
              <a:t> </a:t>
            </a:r>
            <a:r>
              <a:rPr lang="pl-PL" sz="2000" dirty="0">
                <a:latin typeface="Ope nsans"/>
              </a:rPr>
              <a:t>Priorytet strategiczny nadany projektom dedykowanym zwalczaniu </a:t>
            </a:r>
            <a:r>
              <a:rPr lang="en-GB" sz="2000" dirty="0">
                <a:latin typeface="Ope nsans"/>
              </a:rPr>
              <a:t>COVID-19</a:t>
            </a:r>
            <a:r>
              <a:rPr lang="en-US" sz="2000" dirty="0">
                <a:latin typeface="Ope nsans"/>
              </a:rPr>
              <a:t>)</a:t>
            </a:r>
            <a:r>
              <a:rPr lang="en-GB" sz="2000" dirty="0">
                <a:latin typeface="Ope nsans"/>
              </a:rPr>
              <a:t>.</a:t>
            </a:r>
            <a:endParaRPr lang="pl-PL" sz="2000" dirty="0">
              <a:latin typeface="Ope n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000" dirty="0">
              <a:latin typeface="Ope nsans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FF0000"/>
                </a:solidFill>
                <a:latin typeface="Ope nsans"/>
              </a:rPr>
              <a:t>Nowość</a:t>
            </a:r>
            <a:r>
              <a:rPr lang="en-US" sz="2000" dirty="0">
                <a:solidFill>
                  <a:srgbClr val="FF0000"/>
                </a:solidFill>
                <a:latin typeface="Ope nsans"/>
              </a:rPr>
              <a:t>!</a:t>
            </a:r>
            <a:r>
              <a:rPr lang="pl-PL" sz="2000" b="1" dirty="0">
                <a:solidFill>
                  <a:srgbClr val="FF0000"/>
                </a:solidFill>
                <a:latin typeface="Ope nsans"/>
              </a:rPr>
              <a:t> </a:t>
            </a:r>
            <a:r>
              <a:rPr lang="pl-PL" sz="2000" dirty="0">
                <a:latin typeface="Ope nsans"/>
              </a:rPr>
              <a:t>Maksymalna ocena to </a:t>
            </a:r>
            <a:r>
              <a:rPr lang="en-GB" sz="2000" b="1" dirty="0">
                <a:latin typeface="Ope nsans"/>
              </a:rPr>
              <a:t>10</a:t>
            </a:r>
            <a:r>
              <a:rPr lang="pl-PL" sz="2000" b="1" dirty="0">
                <a:latin typeface="Ope nsans"/>
              </a:rPr>
              <a:t>5 </a:t>
            </a:r>
            <a:r>
              <a:rPr lang="pl-PL" sz="2000" dirty="0">
                <a:latin typeface="Ope nsans"/>
              </a:rPr>
              <a:t>punktów.</a:t>
            </a:r>
            <a:r>
              <a:rPr lang="en-US" sz="2000" dirty="0">
                <a:latin typeface="Ope nsans"/>
              </a:rPr>
              <a:t> </a:t>
            </a:r>
            <a:endParaRPr lang="pl-PL" sz="2000" dirty="0">
              <a:latin typeface="Ope nsans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>
              <a:latin typeface="Ope nsans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Ope nsans"/>
              </a:rPr>
              <a:t>Wnioski, które nie uzyskają oceny </a:t>
            </a:r>
            <a:r>
              <a:rPr lang="en-GB" sz="2000" dirty="0">
                <a:latin typeface="Ope nsans"/>
              </a:rPr>
              <a:t>(</a:t>
            </a:r>
            <a:r>
              <a:rPr lang="pl-PL" sz="2000" dirty="0">
                <a:latin typeface="Ope nsans"/>
              </a:rPr>
              <a:t>po ocenie jakościowej i strategicznej</a:t>
            </a:r>
            <a:r>
              <a:rPr lang="en-GB" sz="2000" dirty="0">
                <a:latin typeface="Ope nsans"/>
              </a:rPr>
              <a:t>) </a:t>
            </a:r>
            <a:r>
              <a:rPr lang="pl-PL" sz="2000" dirty="0">
                <a:latin typeface="Ope nsans"/>
              </a:rPr>
              <a:t>na poziomie co najmniej </a:t>
            </a:r>
            <a:r>
              <a:rPr lang="lt-LT" sz="2000" b="1" dirty="0">
                <a:latin typeface="Ope nsans"/>
              </a:rPr>
              <a:t>70</a:t>
            </a:r>
            <a:r>
              <a:rPr lang="en-GB" sz="2000" b="1" dirty="0">
                <a:latin typeface="Ope nsans"/>
              </a:rPr>
              <a:t> </a:t>
            </a:r>
            <a:r>
              <a:rPr lang="pl-PL" sz="2000" b="1" dirty="0">
                <a:latin typeface="Ope nsans"/>
              </a:rPr>
              <a:t>punktów ze </a:t>
            </a:r>
            <a:r>
              <a:rPr lang="en-GB" sz="2000" b="1" dirty="0">
                <a:latin typeface="Ope nsans"/>
              </a:rPr>
              <a:t>10</a:t>
            </a:r>
            <a:r>
              <a:rPr lang="pl-PL" sz="2000" b="1" dirty="0">
                <a:latin typeface="Ope nsans"/>
              </a:rPr>
              <a:t>5</a:t>
            </a:r>
            <a:r>
              <a:rPr lang="en-GB" sz="2000" b="1" dirty="0">
                <a:latin typeface="Ope nsans"/>
              </a:rPr>
              <a:t> </a:t>
            </a:r>
            <a:r>
              <a:rPr lang="pl-PL" sz="2000" b="1" dirty="0">
                <a:latin typeface="Ope nsans"/>
              </a:rPr>
              <a:t>punktów ogółem </a:t>
            </a:r>
            <a:r>
              <a:rPr lang="pl-PL" sz="2000" dirty="0">
                <a:latin typeface="Ope nsans"/>
              </a:rPr>
              <a:t>nie będą rekomendowane do przyznania dofinansowania.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pl-PL" sz="2000" dirty="0">
              <a:latin typeface="Ope n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FF0000"/>
                </a:solidFill>
                <a:latin typeface="Ope nsans"/>
              </a:rPr>
              <a:t>Nowość</a:t>
            </a:r>
            <a:r>
              <a:rPr lang="en-US" sz="2000" dirty="0">
                <a:solidFill>
                  <a:srgbClr val="FF0000"/>
                </a:solidFill>
                <a:latin typeface="Ope nsans"/>
              </a:rPr>
              <a:t>!</a:t>
            </a:r>
            <a:r>
              <a:rPr lang="pl-PL" sz="2000" dirty="0">
                <a:solidFill>
                  <a:srgbClr val="FF0000"/>
                </a:solidFill>
                <a:latin typeface="Ope nsans"/>
              </a:rPr>
              <a:t> </a:t>
            </a:r>
            <a:r>
              <a:rPr lang="pl-PL" sz="2000" dirty="0">
                <a:latin typeface="Ope nsans"/>
              </a:rPr>
              <a:t>Wybór projektów do dofinansowania przez Wspólny Komitet Monitorujący w trybie ciągłym.</a:t>
            </a:r>
            <a:r>
              <a:rPr lang="en-US" sz="2000" dirty="0">
                <a:latin typeface="Ope nsans"/>
              </a:rPr>
              <a:t>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849347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675965" y="533400"/>
            <a:ext cx="5715000" cy="685800"/>
          </a:xfrm>
        </p:spPr>
        <p:txBody>
          <a:bodyPr/>
          <a:lstStyle/>
          <a:p>
            <a:r>
              <a:rPr lang="pl-PL" dirty="0"/>
              <a:t>Ostateczne zatwierdzenie projektów</a:t>
            </a:r>
            <a:endParaRPr lang="en-US" dirty="0"/>
          </a:p>
        </p:txBody>
      </p:sp>
      <p:sp>
        <p:nvSpPr>
          <p:cNvPr id="3" name="Content Placeholder 4"/>
          <p:cNvSpPr>
            <a:spLocks noGrp="1"/>
          </p:cNvSpPr>
          <p:nvPr>
            <p:ph idx="14"/>
          </p:nvPr>
        </p:nvSpPr>
        <p:spPr>
          <a:xfrm>
            <a:off x="609600" y="1600200"/>
            <a:ext cx="7848600" cy="4876800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Wspólny Komitet Monitorujący (WKM) zatwierdza projekty do dofinansowania bezpośrednio lub pod pewnymi warunkami</a:t>
            </a:r>
            <a:r>
              <a:rPr lang="en-GB" sz="2000" dirty="0"/>
              <a:t>.</a:t>
            </a:r>
            <a:endParaRPr lang="pl-PL" sz="2000" dirty="0"/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Czas na spełnienie warunków przez Wnioskodawcę i/lub poprawę wniosku o dofinansowanie zostanie wyznaczony przez WKM. 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Najwcześniejszą datą rozpoczęcia projektu jest pierwszy dzień miesiąca następującego po decyzji WKM. Wyjątkiem są projekty dotyczące zwalczania pandemii COVID-19 - możliwy termin rozpoczęcia to 1 lutego 2020 r. </a:t>
            </a:r>
            <a:r>
              <a:rPr lang="pl-PL" sz="2000" dirty="0">
                <a:solidFill>
                  <a:srgbClr val="FF0000"/>
                </a:solidFill>
              </a:rPr>
              <a:t>Nowość</a:t>
            </a:r>
            <a:r>
              <a:rPr lang="pl-PL" sz="2000" dirty="0"/>
              <a:t>! 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W przypadku kiedy projekt nie spełni warunków określonych przez WKM w wyznaczonym terminie lub nie wypełni ich właściwie, decyzja WKM o dofinansowaniu </a:t>
            </a:r>
            <a:r>
              <a:rPr lang="pl-PL" sz="2000" b="1" dirty="0"/>
              <a:t>jest automatycznie uchylona.  </a:t>
            </a:r>
          </a:p>
        </p:txBody>
      </p:sp>
    </p:spTree>
    <p:extLst>
      <p:ext uri="{BB962C8B-B14F-4D97-AF65-F5344CB8AC3E}">
        <p14:creationId xmlns:p14="http://schemas.microsoft.com/office/powerpoint/2010/main" val="3849347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Planowanie projektu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85800" y="1676400"/>
            <a:ext cx="7772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latin typeface="Open Sans"/>
              </a:rPr>
              <a:t>Wnioskodawcy powinni bardzo starannie ocenić swoje możliwości finansowe i potwierdzić swój wkład własny, aby uzyskać dofinansowanie z Programu.  </a:t>
            </a:r>
          </a:p>
          <a:p>
            <a:endParaRPr lang="lt-LT" sz="2000" dirty="0">
              <a:latin typeface="Open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latin typeface="Open Sans"/>
              </a:rPr>
              <a:t>Wnioskodawcy powinni zapewnić odpowiedni personel do wdrażania projektu</a:t>
            </a:r>
            <a:r>
              <a:rPr lang="en-US" sz="2000" dirty="0">
                <a:latin typeface="Open Sans"/>
              </a:rPr>
              <a:t>.</a:t>
            </a:r>
            <a:r>
              <a:rPr lang="lt-LT" sz="2000" dirty="0">
                <a:latin typeface="Open Sans"/>
              </a:rPr>
              <a:t> </a:t>
            </a:r>
            <a:endParaRPr lang="en-GB" sz="2000" dirty="0">
              <a:latin typeface="Open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t-LT" sz="2000" dirty="0">
              <a:latin typeface="Open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latin typeface="Open Sans"/>
              </a:rPr>
              <a:t>Sposób finansowania</a:t>
            </a:r>
            <a:r>
              <a:rPr lang="en-GB" sz="2000" dirty="0">
                <a:latin typeface="Open Sans"/>
              </a:rPr>
              <a:t>– </a:t>
            </a:r>
            <a:r>
              <a:rPr lang="pl-PL" sz="2000" dirty="0">
                <a:latin typeface="Open Sans"/>
              </a:rPr>
              <a:t>refundacja wydatków </a:t>
            </a:r>
            <a:r>
              <a:rPr lang="en-GB" sz="2000" dirty="0">
                <a:latin typeface="Open Sans"/>
              </a:rPr>
              <a:t>– </a:t>
            </a:r>
            <a:r>
              <a:rPr lang="pl-PL" sz="2000" dirty="0">
                <a:latin typeface="Open Sans"/>
              </a:rPr>
              <a:t>powinien być wzięty pod uwagę</a:t>
            </a:r>
            <a:r>
              <a:rPr lang="en-GB" sz="2000" dirty="0">
                <a:latin typeface="Open Sans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t-LT" sz="2000" dirty="0">
              <a:latin typeface="Open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latin typeface="Open Sans"/>
              </a:rPr>
              <a:t>Nie przewidziano płatności zaliczkowych dla beneficjentów otwartych naborów wniosków. </a:t>
            </a:r>
            <a:endParaRPr lang="en-GB" sz="2000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593704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38200" y="1484784"/>
            <a:ext cx="7620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dirty="0">
                <a:latin typeface="Ope nsans"/>
              </a:rPr>
              <a:t>Pakiet aplikanta oraz więcej materiałów szkoleniowych dostępnych jest na stronie </a:t>
            </a:r>
            <a:r>
              <a:rPr lang="pl-PL" sz="2000" dirty="0">
                <a:latin typeface="Ope nsans"/>
                <a:hlinkClick r:id="rId2"/>
              </a:rPr>
              <a:t>www.lietuva-polska.eu</a:t>
            </a:r>
            <a:r>
              <a:rPr lang="pl-PL" sz="2000" dirty="0">
                <a:latin typeface="Ope nsans"/>
              </a:rPr>
              <a:t> </a:t>
            </a:r>
          </a:p>
          <a:p>
            <a:pPr algn="ctr"/>
            <a:r>
              <a:rPr lang="pl-PL" sz="2000" dirty="0">
                <a:latin typeface="Ope nsans"/>
              </a:rPr>
              <a:t>w zakładce „Aplikowanie”</a:t>
            </a:r>
            <a:endParaRPr lang="lt-LT" sz="2000" dirty="0">
              <a:latin typeface="Ope nsans"/>
            </a:endParaRPr>
          </a:p>
          <a:p>
            <a:pPr algn="ctr"/>
            <a:endParaRPr lang="lt-LT" sz="2000" dirty="0">
              <a:latin typeface="Ope nsans"/>
            </a:endParaRPr>
          </a:p>
          <a:p>
            <a:pPr algn="ctr"/>
            <a:r>
              <a:rPr lang="pl-PL" sz="2000" dirty="0">
                <a:latin typeface="Ope nsans"/>
              </a:rPr>
              <a:t>Więcej informacji dostępnych jest również w </a:t>
            </a:r>
            <a:br>
              <a:rPr lang="pl-PL" sz="2000" dirty="0">
                <a:latin typeface="Ope nsans"/>
              </a:rPr>
            </a:br>
            <a:r>
              <a:rPr lang="pl-PL" sz="2000" dirty="0">
                <a:latin typeface="Ope nsans"/>
              </a:rPr>
              <a:t>Podręczniku Programu dla piątego naboru wniosków oraz </a:t>
            </a:r>
            <a:br>
              <a:rPr lang="pl-PL" sz="2000" dirty="0">
                <a:latin typeface="Ope nsans"/>
              </a:rPr>
            </a:br>
            <a:r>
              <a:rPr lang="pl-PL" sz="2000" dirty="0">
                <a:latin typeface="Ope nsans"/>
              </a:rPr>
              <a:t>w odpowiednich załącznikach do tego dokumentu</a:t>
            </a:r>
            <a:endParaRPr lang="lt-LT" sz="2000" dirty="0">
              <a:latin typeface="Ope nsans"/>
            </a:endParaRPr>
          </a:p>
          <a:p>
            <a:pPr algn="ctr"/>
            <a:endParaRPr lang="lt-LT" sz="2000" dirty="0">
              <a:latin typeface="Ope nsans"/>
            </a:endParaRPr>
          </a:p>
          <a:p>
            <a:pPr algn="ctr"/>
            <a:r>
              <a:rPr lang="pl-PL" sz="2000" dirty="0">
                <a:latin typeface="Ope nsans"/>
              </a:rPr>
              <a:t>Elektroniczna wersja wniosku aplikacyjnego który należy wypełnić powinna być pobrana.</a:t>
            </a:r>
            <a:endParaRPr lang="en-GB" sz="2000" dirty="0">
              <a:latin typeface="Ope nsans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9AC88A3C-E663-4B40-9FE6-E16D16379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3200" y="457200"/>
            <a:ext cx="5715000" cy="685800"/>
          </a:xfrm>
        </p:spPr>
        <p:txBody>
          <a:bodyPr/>
          <a:lstStyle/>
          <a:p>
            <a:r>
              <a:rPr lang="pl-PL" dirty="0"/>
              <a:t>Więcej informacji o piątym naborze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2B5260-0349-460B-BB5E-2061453800BB}"/>
              </a:ext>
            </a:extLst>
          </p:cNvPr>
          <p:cNvSpPr/>
          <p:nvPr/>
        </p:nvSpPr>
        <p:spPr>
          <a:xfrm>
            <a:off x="838200" y="4876800"/>
            <a:ext cx="7772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dirty="0">
                <a:latin typeface="Ope nsans"/>
              </a:rPr>
              <a:t>Adres do składania podpisanych i zeskanowanych wniosków aplikacyjnych:</a:t>
            </a:r>
          </a:p>
          <a:p>
            <a:pPr algn="ctr"/>
            <a:endParaRPr lang="lt-LT" sz="2000" dirty="0">
              <a:latin typeface="Ope nsans"/>
            </a:endParaRPr>
          </a:p>
          <a:p>
            <a:pPr algn="ctr"/>
            <a:r>
              <a:rPr lang="en-GB" sz="2000" b="1" dirty="0">
                <a:solidFill>
                  <a:srgbClr val="FFC000"/>
                </a:solidFill>
                <a:hlinkClick r:id="rId3"/>
              </a:rPr>
              <a:t>application@lietuva-polska.eu</a:t>
            </a:r>
            <a:endParaRPr lang="pl-PL" sz="2000" b="1">
              <a:solidFill>
                <a:srgbClr val="FFC000"/>
              </a:solidFill>
            </a:endParaRPr>
          </a:p>
          <a:p>
            <a:pPr algn="ctr"/>
            <a:endParaRPr lang="en-GB" sz="2000" dirty="0">
              <a:latin typeface="Ope nsans"/>
            </a:endParaRPr>
          </a:p>
        </p:txBody>
      </p:sp>
    </p:spTree>
    <p:extLst>
      <p:ext uri="{BB962C8B-B14F-4D97-AF65-F5344CB8AC3E}">
        <p14:creationId xmlns:p14="http://schemas.microsoft.com/office/powerpoint/2010/main" val="466736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Obszar kwalifikowalny Programu</a:t>
            </a:r>
            <a:endParaRPr lang="en-US" dirty="0"/>
          </a:p>
        </p:txBody>
      </p:sp>
      <p:pic>
        <p:nvPicPr>
          <p:cNvPr id="5" name="Picture 11" descr="Programme area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5029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638800" y="1295400"/>
            <a:ext cx="33528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endParaRPr lang="en-US" dirty="0">
              <a:latin typeface="Open Sans"/>
            </a:endParaRPr>
          </a:p>
          <a:p>
            <a:pPr>
              <a:defRPr/>
            </a:pPr>
            <a:r>
              <a:rPr lang="pl-PL" u="sng" dirty="0">
                <a:latin typeface="Open Sans"/>
              </a:rPr>
              <a:t>Na Litwie</a:t>
            </a:r>
            <a:r>
              <a:rPr lang="en-US" u="sng" dirty="0">
                <a:latin typeface="Open Sans"/>
              </a:rPr>
              <a:t>:</a:t>
            </a:r>
          </a:p>
          <a:p>
            <a:pPr>
              <a:defRPr/>
            </a:pPr>
            <a:endParaRPr lang="en-US" sz="800" b="1" dirty="0">
              <a:latin typeface="Open Sans"/>
            </a:endParaRPr>
          </a:p>
          <a:p>
            <a:pPr indent="354013">
              <a:buFont typeface="Wingdings" pitchFamily="2" charset="2"/>
              <a:buChar char="Ø"/>
              <a:defRPr/>
            </a:pPr>
            <a:r>
              <a:rPr lang="pl-PL" dirty="0">
                <a:latin typeface="Open Sans"/>
              </a:rPr>
              <a:t>Obwód </a:t>
            </a:r>
            <a:r>
              <a:rPr lang="pl-PL" dirty="0" err="1">
                <a:latin typeface="Open Sans"/>
              </a:rPr>
              <a:t>olicki</a:t>
            </a:r>
            <a:r>
              <a:rPr lang="pl-PL" dirty="0">
                <a:latin typeface="Open Sans"/>
              </a:rPr>
              <a:t> </a:t>
            </a:r>
          </a:p>
          <a:p>
            <a:pPr indent="354013">
              <a:buFont typeface="Wingdings" pitchFamily="2" charset="2"/>
              <a:buChar char="Ø"/>
              <a:defRPr/>
            </a:pPr>
            <a:r>
              <a:rPr lang="pl-PL" dirty="0">
                <a:latin typeface="Open Sans"/>
              </a:rPr>
              <a:t>Obwód kowieński</a:t>
            </a:r>
          </a:p>
          <a:p>
            <a:pPr indent="354013">
              <a:buFont typeface="Wingdings" pitchFamily="2" charset="2"/>
              <a:buChar char="Ø"/>
              <a:defRPr/>
            </a:pPr>
            <a:r>
              <a:rPr lang="pl-PL" dirty="0">
                <a:latin typeface="Open Sans"/>
              </a:rPr>
              <a:t>Obwód </a:t>
            </a:r>
            <a:r>
              <a:rPr lang="pl-PL" dirty="0" err="1">
                <a:latin typeface="Open Sans"/>
              </a:rPr>
              <a:t>mariampolski</a:t>
            </a:r>
            <a:r>
              <a:rPr lang="pl-PL" dirty="0">
                <a:latin typeface="Open Sans"/>
              </a:rPr>
              <a:t> </a:t>
            </a:r>
          </a:p>
          <a:p>
            <a:pPr indent="354013">
              <a:buFont typeface="Wingdings" pitchFamily="2" charset="2"/>
              <a:buChar char="Ø"/>
              <a:defRPr/>
            </a:pPr>
            <a:r>
              <a:rPr lang="pl-PL" dirty="0">
                <a:latin typeface="Open Sans"/>
              </a:rPr>
              <a:t>Obwód </a:t>
            </a:r>
            <a:r>
              <a:rPr lang="pl-PL" dirty="0" err="1">
                <a:latin typeface="Open Sans"/>
              </a:rPr>
              <a:t>tauroski</a:t>
            </a:r>
            <a:r>
              <a:rPr lang="pl-PL" dirty="0">
                <a:latin typeface="Open Sans"/>
              </a:rPr>
              <a:t> </a:t>
            </a:r>
          </a:p>
          <a:p>
            <a:pPr indent="354013">
              <a:buFont typeface="Wingdings" pitchFamily="2" charset="2"/>
              <a:buChar char="Ø"/>
              <a:defRPr/>
            </a:pPr>
            <a:r>
              <a:rPr lang="pl-PL" dirty="0">
                <a:latin typeface="Open Sans"/>
              </a:rPr>
              <a:t>Obwód wileński </a:t>
            </a:r>
            <a:br>
              <a:rPr lang="en-US" dirty="0">
                <a:latin typeface="Open Sans"/>
              </a:rPr>
            </a:br>
            <a:r>
              <a:rPr lang="pl-PL" dirty="0">
                <a:latin typeface="Open Sans"/>
              </a:rPr>
              <a:t>(z wyłączeniem miasta Wilna) </a:t>
            </a:r>
          </a:p>
          <a:p>
            <a:pPr indent="354013">
              <a:defRPr/>
            </a:pPr>
            <a:endParaRPr lang="en-US" dirty="0">
              <a:latin typeface="Open Sans"/>
            </a:endParaRPr>
          </a:p>
          <a:p>
            <a:pPr>
              <a:defRPr/>
            </a:pPr>
            <a:r>
              <a:rPr lang="pl-PL" u="sng" dirty="0">
                <a:latin typeface="Open Sans"/>
              </a:rPr>
              <a:t>W Polsce</a:t>
            </a:r>
            <a:r>
              <a:rPr lang="en-US" u="sng" dirty="0">
                <a:latin typeface="Open Sans"/>
              </a:rPr>
              <a:t>:</a:t>
            </a:r>
          </a:p>
          <a:p>
            <a:pPr>
              <a:defRPr/>
            </a:pPr>
            <a:endParaRPr lang="en-US" sz="800" b="1" dirty="0">
              <a:latin typeface="Open Sans"/>
            </a:endParaRPr>
          </a:p>
          <a:p>
            <a:pPr indent="354013">
              <a:buFont typeface="Wingdings" pitchFamily="2" charset="2"/>
              <a:buChar char="Ø"/>
              <a:defRPr/>
            </a:pPr>
            <a:r>
              <a:rPr lang="pl-PL" dirty="0">
                <a:latin typeface="Open Sans"/>
              </a:rPr>
              <a:t>Podregion </a:t>
            </a:r>
            <a:r>
              <a:rPr lang="en-US" dirty="0">
                <a:latin typeface="Open Sans"/>
              </a:rPr>
              <a:t>e</a:t>
            </a:r>
            <a:r>
              <a:rPr lang="pl-PL" dirty="0" err="1">
                <a:latin typeface="Open Sans"/>
              </a:rPr>
              <a:t>łcki</a:t>
            </a:r>
            <a:r>
              <a:rPr lang="pl-PL" dirty="0">
                <a:latin typeface="Open Sans"/>
              </a:rPr>
              <a:t> </a:t>
            </a:r>
          </a:p>
          <a:p>
            <a:pPr indent="354013">
              <a:buFont typeface="Wingdings" pitchFamily="2" charset="2"/>
              <a:buChar char="Ø"/>
              <a:defRPr/>
            </a:pPr>
            <a:r>
              <a:rPr lang="pl-PL" dirty="0">
                <a:latin typeface="Open Sans"/>
              </a:rPr>
              <a:t>Podregion </a:t>
            </a:r>
            <a:r>
              <a:rPr lang="en-US" dirty="0">
                <a:latin typeface="Open Sans"/>
              </a:rPr>
              <a:t>s</a:t>
            </a:r>
            <a:r>
              <a:rPr lang="pl-PL" dirty="0" err="1">
                <a:latin typeface="Open Sans"/>
              </a:rPr>
              <a:t>uwalski</a:t>
            </a:r>
            <a:r>
              <a:rPr lang="pl-PL" dirty="0">
                <a:latin typeface="Open Sans"/>
              </a:rPr>
              <a:t> </a:t>
            </a:r>
          </a:p>
          <a:p>
            <a:pPr indent="354013">
              <a:buFont typeface="Wingdings" pitchFamily="2" charset="2"/>
              <a:buChar char="Ø"/>
              <a:defRPr/>
            </a:pPr>
            <a:r>
              <a:rPr lang="pl-PL" dirty="0">
                <a:latin typeface="Open Sans"/>
              </a:rPr>
              <a:t>Podregion </a:t>
            </a:r>
            <a:r>
              <a:rPr lang="en-US" dirty="0">
                <a:latin typeface="Open Sans"/>
              </a:rPr>
              <a:t>b</a:t>
            </a:r>
            <a:r>
              <a:rPr lang="pl-PL" dirty="0" err="1">
                <a:latin typeface="Open Sans"/>
              </a:rPr>
              <a:t>iałostocki</a:t>
            </a:r>
            <a:r>
              <a:rPr lang="pl-PL" dirty="0">
                <a:latin typeface="Open San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9347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Priorytety do wyboru w 5. naborze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524000"/>
            <a:ext cx="3426249" cy="11095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1524000"/>
            <a:ext cx="3426249" cy="10851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3429000"/>
            <a:ext cx="3337313" cy="10536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6800" y="3429000"/>
            <a:ext cx="3318188" cy="1053667"/>
          </a:xfrm>
          <a:prstGeom prst="rect">
            <a:avLst/>
          </a:prstGeom>
        </p:spPr>
      </p:pic>
      <p:sp>
        <p:nvSpPr>
          <p:cNvPr id="10" name="Rectangle 5">
            <a:extLst>
              <a:ext uri="{FF2B5EF4-FFF2-40B4-BE49-F238E27FC236}">
                <a16:creationId xmlns:a16="http://schemas.microsoft.com/office/drawing/2014/main" id="{C527A484-2B79-437F-8151-CF02CEDC9DF2}"/>
              </a:ext>
            </a:extLst>
          </p:cNvPr>
          <p:cNvSpPr txBox="1">
            <a:spLocks noChangeArrowheads="1"/>
          </p:cNvSpPr>
          <p:nvPr/>
        </p:nvSpPr>
        <p:spPr>
          <a:xfrm>
            <a:off x="900953" y="4724400"/>
            <a:ext cx="7467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65125" indent="-365125" algn="just">
              <a:buFont typeface="Wingdings" pitchFamily="2" charset="2"/>
              <a:buChar char="Ø"/>
            </a:pPr>
            <a:endParaRPr lang="pl-PL" sz="2400" dirty="0">
              <a:latin typeface="Ope nsans"/>
            </a:endParaRPr>
          </a:p>
          <a:p>
            <a:pPr marL="365125" indent="-365125" algn="just">
              <a:buFont typeface="Wingdings" pitchFamily="2" charset="2"/>
              <a:buChar char="Ø"/>
            </a:pPr>
            <a:endParaRPr lang="pl-PL" sz="2400" b="1" dirty="0">
              <a:latin typeface="Ope nsans"/>
            </a:endParaRPr>
          </a:p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pl-PL" sz="2800" dirty="0">
                <a:latin typeface="Ope nsans"/>
                <a:ea typeface="Calibri"/>
              </a:rPr>
              <a:t>dostępna w 5. naborze </a:t>
            </a:r>
            <a:br>
              <a:rPr lang="pl-PL" sz="2800" dirty="0">
                <a:latin typeface="Ope nsans"/>
                <a:ea typeface="Calibri"/>
              </a:rPr>
            </a:br>
            <a:r>
              <a:rPr lang="pl-PL" sz="2800" b="1" dirty="0">
                <a:latin typeface="Ope nsans"/>
                <a:ea typeface="Calibri"/>
              </a:rPr>
              <a:t>alokacja to </a:t>
            </a:r>
            <a:r>
              <a:rPr lang="en-GB" sz="2800" b="1" dirty="0">
                <a:latin typeface="Ope nsans"/>
                <a:ea typeface="Calibri"/>
              </a:rPr>
              <a:t>11 400 000 EUR </a:t>
            </a:r>
            <a:r>
              <a:rPr lang="pl-PL" sz="2800" b="1" dirty="0">
                <a:latin typeface="Ope nsans"/>
                <a:ea typeface="Calibri"/>
              </a:rPr>
              <a:t>z EFRR 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pl-PL" sz="2800" dirty="0">
                <a:latin typeface="Ope nsans"/>
                <a:ea typeface="Calibri"/>
              </a:rPr>
              <a:t>bez podziału na priorytety</a:t>
            </a:r>
            <a:endParaRPr lang="pl-PL" sz="2400" b="1" dirty="0">
              <a:latin typeface="Open Sans"/>
            </a:endParaRPr>
          </a:p>
          <a:p>
            <a:endParaRPr lang="pl-PL" sz="2400" b="1" dirty="0">
              <a:solidFill>
                <a:srgbClr val="203B90"/>
              </a:solidFill>
              <a:latin typeface="Open San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589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Wskaźniki produktu (1/2)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668037"/>
              </p:ext>
            </p:extLst>
          </p:nvPr>
        </p:nvGraphicFramePr>
        <p:xfrm>
          <a:off x="304800" y="1219199"/>
          <a:ext cx="8686800" cy="5105401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7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dirty="0">
                          <a:latin typeface="Ope nsans"/>
                          <a:ea typeface="Calibri"/>
                          <a:cs typeface="Times New Roman"/>
                        </a:rPr>
                        <a:t>Priorytet</a:t>
                      </a:r>
                      <a:endParaRPr lang="lt-L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dirty="0">
                          <a:latin typeface="Ope nsans"/>
                          <a:ea typeface="Calibri"/>
                          <a:cs typeface="Times New Roman"/>
                        </a:rPr>
                        <a:t>Wskaźnik</a:t>
                      </a:r>
                      <a:endParaRPr lang="lt-L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dirty="0">
                          <a:latin typeface="Ope nsans"/>
                          <a:ea typeface="Calibri"/>
                          <a:cs typeface="Times New Roman"/>
                        </a:rPr>
                        <a:t>Jednostka</a:t>
                      </a:r>
                      <a:r>
                        <a:rPr lang="pl-PL" sz="1600" b="1" baseline="0" dirty="0">
                          <a:latin typeface="Ope nsans"/>
                          <a:ea typeface="Calibri"/>
                          <a:cs typeface="Times New Roman"/>
                        </a:rPr>
                        <a:t> pomiaru</a:t>
                      </a:r>
                      <a:endParaRPr lang="lt-L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63"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Priorytet 1</a:t>
                      </a:r>
                      <a:b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</a:b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Środowisko </a:t>
                      </a:r>
                      <a:b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</a:b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i efektywne wykorzystanie zasobów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Liczba stworzonych lub dostosowanych miejsc dziedzictwa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1200" dirty="0" err="1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Miejsca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 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463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90488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Liczba opracowanych wspólnych tras turystycznych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Trasy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299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Liczba promowanych obiektów dziedzictwa kulturowego lub przyrodniczego i związanych z nimi produktów </a:t>
                      </a: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Promowane obiekty </a:t>
                      </a:r>
                      <a:br>
                        <a:rPr lang="en-US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</a:b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i związane z nimi produkty</a:t>
                      </a: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5299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Priorytet 2 </a:t>
                      </a:r>
                      <a:b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</a:b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Zatrudnienie </a:t>
                      </a:r>
                      <a:b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</a:b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i mobilność pracowników</a:t>
                      </a:r>
                      <a:b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</a:b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(CS 2.1)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Liczba nowych lub rozszerzonych wspólnych (lub promujących współpracę) usług dla biznesu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Usługi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5299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Liczba uczestników wspólnych szkoleń lub wydarzeń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Osoby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5299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Priorytet </a:t>
                      </a:r>
                      <a:r>
                        <a:rPr lang="lt-LT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 </a:t>
                      </a:r>
                      <a:b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</a:b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Zatrudnienie </a:t>
                      </a:r>
                      <a:b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</a:b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i mobilność pracowników</a:t>
                      </a:r>
                      <a:b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</a:b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(CS 2.2)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Liczba uczestników wspólnych lokalnych inicjatyw </a:t>
                      </a:r>
                      <a:b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</a:b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na rzecz zatrudnienia i wspólnych szkoleń </a:t>
                      </a: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Osoby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5299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Liczba uczestników inicjatyw na rzecz mobilności transgranicznej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Osoby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7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Wskaźniki produktu (2/2)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659808"/>
              </p:ext>
            </p:extLst>
          </p:nvPr>
        </p:nvGraphicFramePr>
        <p:xfrm>
          <a:off x="304800" y="1219201"/>
          <a:ext cx="8686800" cy="5181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6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dirty="0">
                          <a:latin typeface="Ope nsans"/>
                          <a:ea typeface="Calibri"/>
                          <a:cs typeface="Times New Roman"/>
                        </a:rPr>
                        <a:t>Priorytet</a:t>
                      </a:r>
                      <a:endParaRPr lang="lt-L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dirty="0">
                          <a:latin typeface="Ope nsans"/>
                          <a:ea typeface="Calibri"/>
                          <a:cs typeface="Times New Roman"/>
                        </a:rPr>
                        <a:t>Wskaźnik</a:t>
                      </a:r>
                      <a:endParaRPr lang="lt-L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dirty="0">
                          <a:latin typeface="Ope nsans"/>
                          <a:ea typeface="Calibri"/>
                          <a:cs typeface="Times New Roman"/>
                        </a:rPr>
                        <a:t>Jednostka</a:t>
                      </a:r>
                      <a:r>
                        <a:rPr lang="pl-PL" sz="1600" b="1" baseline="0" dirty="0">
                          <a:latin typeface="Ope nsans"/>
                          <a:ea typeface="Calibri"/>
                          <a:cs typeface="Times New Roman"/>
                        </a:rPr>
                        <a:t> pomiaru</a:t>
                      </a:r>
                      <a:endParaRPr lang="lt-L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2915"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riorytet 3 </a:t>
                      </a:r>
                      <a:b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</a:b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Włączenie społeczne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Liczba uczestników projektów promujących równość płci, równe szanse i włączenie społeczne ponad granicami 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Osoby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962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Liczba organizacji pozarządowych zaangażowanych we współpracę transgraniczną na rzecz zwalczania ubóstwa </a:t>
                      </a:r>
                      <a:br>
                        <a:rPr lang="en-US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</a:b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i wykluczenia społecznego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Organizacje pozarządowe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962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Liczba nowych lub ulepszonych świadczeń zdrowotnych lub programów prewencyjnych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Usługi i programy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962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Priorytet 4 </a:t>
                      </a:r>
                      <a:b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</a:b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Potencjał instytucjonalny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Liczba instytucji zaangażowanych we współpracę transgraniczną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Instytucje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9879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Liczba uczestników wspólnych szkoleń lub wymiany personelu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Ope nsans"/>
                          <a:ea typeface="Calibri"/>
                          <a:cs typeface="Times New Roman"/>
                        </a:rPr>
                        <a:t>Osoby</a:t>
                      </a:r>
                      <a:endParaRPr lang="lt-LT" sz="1400" b="1" kern="1200" dirty="0">
                        <a:solidFill>
                          <a:schemeClr val="bg1"/>
                        </a:solidFill>
                        <a:latin typeface="Ope nsans"/>
                        <a:ea typeface="Calibri"/>
                        <a:cs typeface="Times New Roman"/>
                      </a:endParaRPr>
                    </a:p>
                  </a:txBody>
                  <a:tcPr marL="3375" marR="3375" marT="33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305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 nsans"/>
              </a:rPr>
              <a:t>5. nabór projektów</a:t>
            </a:r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09600" y="1143000"/>
            <a:ext cx="83058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pl-PL" sz="1900" b="1" dirty="0">
                <a:solidFill>
                  <a:srgbClr val="FF0000"/>
                </a:solidFill>
                <a:latin typeface="Ope nsans"/>
              </a:rPr>
              <a:t>Nowość!</a:t>
            </a:r>
          </a:p>
          <a:p>
            <a:pPr algn="just">
              <a:spcAft>
                <a:spcPts val="1200"/>
              </a:spcAft>
            </a:pPr>
            <a:r>
              <a:rPr lang="pl-PL" sz="1900" dirty="0">
                <a:latin typeface="Ope nsans"/>
              </a:rPr>
              <a:t>Czas trwania naboru: od 4 maja 2020 </a:t>
            </a:r>
            <a:r>
              <a:rPr lang="pl-PL" sz="1900" u="sng" dirty="0">
                <a:latin typeface="Ope nsans"/>
              </a:rPr>
              <a:t>w trybie ciągłym, aż do wyczerpania alokacji, ale nie dłużej niż do 30 września </a:t>
            </a:r>
            <a:r>
              <a:rPr lang="en-GB" sz="1900" u="sng" dirty="0">
                <a:latin typeface="Ope nsans"/>
              </a:rPr>
              <a:t>2020</a:t>
            </a:r>
            <a:r>
              <a:rPr lang="en-GB" sz="1900" dirty="0">
                <a:latin typeface="Ope nsans"/>
              </a:rPr>
              <a:t>, 23:59 (GMT + 02:00 – </a:t>
            </a:r>
            <a:r>
              <a:rPr lang="pl-PL" sz="1900" dirty="0">
                <a:latin typeface="Ope nsans"/>
              </a:rPr>
              <a:t>czas litewski</a:t>
            </a:r>
            <a:r>
              <a:rPr lang="en-GB" sz="1900" dirty="0">
                <a:latin typeface="Ope nsans"/>
              </a:rPr>
              <a:t>) </a:t>
            </a:r>
          </a:p>
          <a:p>
            <a:r>
              <a:rPr lang="en-GB" sz="2000" dirty="0">
                <a:latin typeface="Ope nsans"/>
              </a:rPr>
              <a:t> </a:t>
            </a:r>
          </a:p>
          <a:p>
            <a:pPr algn="ctr"/>
            <a:r>
              <a:rPr lang="pl-PL" sz="2000" b="1" dirty="0"/>
              <a:t>Adres mailowy do złożenia podpisanych i zeskanowanych wniosków </a:t>
            </a:r>
            <a:br>
              <a:rPr lang="pl-PL" sz="2000" b="1" dirty="0"/>
            </a:br>
            <a:r>
              <a:rPr lang="pl-PL" sz="2000" b="1" dirty="0"/>
              <a:t>o dofinansowanie</a:t>
            </a:r>
            <a:r>
              <a:rPr lang="en-GB" sz="2000" b="1" dirty="0"/>
              <a:t>: </a:t>
            </a:r>
            <a:r>
              <a:rPr lang="en-GB" sz="2000" b="1" dirty="0">
                <a:solidFill>
                  <a:srgbClr val="FFC000"/>
                </a:solidFill>
                <a:hlinkClick r:id="rId2"/>
              </a:rPr>
              <a:t>application@lietuva-polska.eu</a:t>
            </a:r>
            <a:endParaRPr lang="pl-PL" sz="2000" b="1" dirty="0">
              <a:solidFill>
                <a:srgbClr val="FFC000"/>
              </a:solidFill>
            </a:endParaRPr>
          </a:p>
          <a:p>
            <a:pPr algn="ctr"/>
            <a:endParaRPr lang="en-GB" sz="2000" b="1" dirty="0">
              <a:solidFill>
                <a:srgbClr val="FFC000"/>
              </a:solidFill>
            </a:endParaRPr>
          </a:p>
          <a:p>
            <a:pPr algn="ctr"/>
            <a:r>
              <a:rPr lang="pl-PL" sz="1700" dirty="0">
                <a:latin typeface="Ope nsans"/>
              </a:rPr>
              <a:t>Strona Programu:</a:t>
            </a:r>
            <a:endParaRPr lang="en-US" sz="1700" dirty="0">
              <a:latin typeface="Ope nsans"/>
            </a:endParaRPr>
          </a:p>
          <a:p>
            <a:pPr algn="ctr"/>
            <a:r>
              <a:rPr lang="en-GB" sz="1700" dirty="0">
                <a:solidFill>
                  <a:srgbClr val="FFC000"/>
                </a:solidFill>
                <a:latin typeface="Ope nsans"/>
              </a:rPr>
              <a:t> </a:t>
            </a:r>
            <a:r>
              <a:rPr lang="en-GB" sz="1700" u="sng" dirty="0">
                <a:solidFill>
                  <a:srgbClr val="FFC000"/>
                </a:solidFill>
                <a:hlinkClick r:id="rId3"/>
              </a:rPr>
              <a:t>www.lietuva-polska.eu</a:t>
            </a:r>
            <a:endParaRPr lang="pl-PL" sz="1700" u="sng" dirty="0">
              <a:solidFill>
                <a:srgbClr val="FFC000"/>
              </a:solidFill>
            </a:endParaRPr>
          </a:p>
          <a:p>
            <a:pPr algn="ctr"/>
            <a:endParaRPr kumimoji="0" lang="pl-PL" sz="1700" i="0" u="sng" strike="noStrike" kern="1200" cap="none" spc="0" normalizeH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Ope nsans"/>
            </a:endParaRPr>
          </a:p>
          <a:p>
            <a:pPr algn="ctr">
              <a:spcAft>
                <a:spcPts val="1200"/>
              </a:spcAft>
            </a:pPr>
            <a:r>
              <a:rPr lang="pl-PL" sz="1700" baseline="0" noProof="0" dirty="0">
                <a:latin typeface="Ope nsans"/>
              </a:rPr>
              <a:t>Kontakt</a:t>
            </a:r>
            <a:r>
              <a:rPr lang="pl-PL" sz="1700" noProof="0" dirty="0">
                <a:latin typeface="Ope nsans"/>
              </a:rPr>
              <a:t>: </a:t>
            </a:r>
          </a:p>
          <a:p>
            <a:pPr algn="ctr">
              <a:spcAft>
                <a:spcPts val="1200"/>
              </a:spcAft>
            </a:pPr>
            <a:r>
              <a:rPr lang="pl-PL" sz="1700" dirty="0">
                <a:latin typeface="Ope nsans"/>
              </a:rPr>
              <a:t>Wspólny Sekretariat</a:t>
            </a:r>
          </a:p>
          <a:p>
            <a:pPr lvl="1" algn="ctr">
              <a:spcAft>
                <a:spcPts val="1200"/>
              </a:spcAft>
            </a:pPr>
            <a:r>
              <a:rPr lang="pl-PL" sz="1700" dirty="0">
                <a:solidFill>
                  <a:srgbClr val="FFC000"/>
                </a:solidFill>
                <a:latin typeface="Ope nsans"/>
              </a:rPr>
              <a:t> </a:t>
            </a:r>
            <a:r>
              <a:rPr lang="pl-PL" sz="1700" dirty="0">
                <a:solidFill>
                  <a:srgbClr val="FFC000"/>
                </a:solidFill>
                <a:latin typeface="Ope nsans"/>
                <a:hlinkClick r:id="rId4"/>
              </a:rPr>
              <a:t>http://lietuva-polska.eu/en/contacts/joint_secretariat.html</a:t>
            </a:r>
            <a:endParaRPr lang="pl-PL" sz="1700" dirty="0">
              <a:solidFill>
                <a:srgbClr val="FFC000"/>
              </a:solidFill>
              <a:latin typeface="Ope nsans"/>
            </a:endParaRPr>
          </a:p>
          <a:p>
            <a:pPr lvl="1" algn="ctr">
              <a:spcAft>
                <a:spcPts val="1200"/>
              </a:spcAft>
            </a:pPr>
            <a:r>
              <a:rPr lang="pl-PL" sz="1700" dirty="0">
                <a:latin typeface="Ope nsans"/>
              </a:rPr>
              <a:t>Regionalne Punkty Kontaktowe w Białymstoku i Olsztynie:  </a:t>
            </a:r>
          </a:p>
          <a:p>
            <a:pPr lvl="1" algn="ctr">
              <a:spcAft>
                <a:spcPts val="1200"/>
              </a:spcAft>
            </a:pPr>
            <a:r>
              <a:rPr lang="pl-PL" sz="1700" dirty="0">
                <a:solidFill>
                  <a:srgbClr val="FFC000"/>
                </a:solidFill>
                <a:latin typeface="Ope nsans"/>
              </a:rPr>
              <a:t> </a:t>
            </a:r>
            <a:r>
              <a:rPr lang="pl-PL" sz="1700" dirty="0">
                <a:solidFill>
                  <a:srgbClr val="FFC000"/>
                </a:solidFill>
                <a:latin typeface="Ope nsans"/>
                <a:hlinkClick r:id="rId5"/>
              </a:rPr>
              <a:t>http://lietuva-polska.eu/en/contacts/regional_contact_points.html</a:t>
            </a:r>
            <a:endParaRPr lang="pl-PL" sz="1700" dirty="0">
              <a:solidFill>
                <a:srgbClr val="FFC000"/>
              </a:solidFill>
              <a:latin typeface="Ope nsans"/>
            </a:endParaRPr>
          </a:p>
          <a:p>
            <a:pPr marL="800100" lvl="1" indent="-342900" algn="just">
              <a:spcAft>
                <a:spcPts val="1200"/>
              </a:spcAft>
              <a:buFontTx/>
              <a:buChar char="-"/>
            </a:pPr>
            <a:endParaRPr lang="pl-PL" sz="2000" dirty="0">
              <a:latin typeface="Ope nsans"/>
            </a:endParaRPr>
          </a:p>
          <a:p>
            <a:pPr marL="800100" lvl="1" indent="-342900" algn="just">
              <a:spcAft>
                <a:spcPts val="1200"/>
              </a:spcAft>
              <a:buFontTx/>
              <a:buChar char="-"/>
            </a:pPr>
            <a:endParaRPr kumimoji="0" lang="pl-PL" sz="20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ahoma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521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 nsans"/>
              </a:rPr>
              <a:t>5. nabór projektów</a:t>
            </a:r>
            <a:endParaRPr lang="en-US" dirty="0">
              <a:latin typeface="Open Sans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09600" y="1143000"/>
            <a:ext cx="83058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 algn="just">
              <a:spcAft>
                <a:spcPts val="1200"/>
              </a:spcAft>
              <a:buFontTx/>
              <a:buChar char="-"/>
            </a:pPr>
            <a:endParaRPr lang="pl-PL" sz="2000" dirty="0">
              <a:latin typeface="Ope nsans"/>
            </a:endParaRPr>
          </a:p>
          <a:p>
            <a:pPr marL="800100" lvl="1" indent="-342900" algn="just">
              <a:spcAft>
                <a:spcPts val="1200"/>
              </a:spcAft>
              <a:buFontTx/>
              <a:buChar char="-"/>
            </a:pPr>
            <a:endParaRPr kumimoji="0" lang="pl-PL" sz="20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ahoma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914400" y="1218781"/>
            <a:ext cx="76962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Open Sans"/>
              </a:rPr>
              <a:t>Nowość</a:t>
            </a:r>
            <a:r>
              <a:rPr lang="en-US" sz="2400" b="1" dirty="0">
                <a:solidFill>
                  <a:srgbClr val="FF0000"/>
                </a:solidFill>
                <a:latin typeface="Open Sans"/>
              </a:rPr>
              <a:t>!</a:t>
            </a:r>
          </a:p>
          <a:p>
            <a:pPr algn="just"/>
            <a:endParaRPr lang="en-US" dirty="0">
              <a:solidFill>
                <a:srgbClr val="FFC000"/>
              </a:solidFill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Open Sans"/>
              </a:rPr>
              <a:t>Ocena projektu rozpoczyna się bezpośrednio po otrzymaniu wniosku. </a:t>
            </a:r>
            <a:endParaRPr lang="en-GB" sz="2400" dirty="0"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400" dirty="0"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Open Sans"/>
              </a:rPr>
              <a:t>Proces oceny od momentu złożenia projektu, potrwa 2-3 miesiące.</a:t>
            </a:r>
            <a:r>
              <a:rPr lang="en-GB" sz="2400" dirty="0">
                <a:latin typeface="Open Sans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400" dirty="0"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Open Sans"/>
              </a:rPr>
              <a:t>Informacja o złożonych projektach i wnioskowanym dofinansowaniu będzie ogłaszana na bieżąco na stronie Programu </a:t>
            </a:r>
            <a:r>
              <a:rPr lang="en-GB" sz="2400" dirty="0">
                <a:latin typeface="Open Sans"/>
                <a:hlinkClick r:id="rId2"/>
              </a:rPr>
              <a:t>www.lietuva-polska.eu</a:t>
            </a:r>
            <a:r>
              <a:rPr lang="en-GB" sz="2400" dirty="0">
                <a:latin typeface="Open Sans"/>
              </a:rPr>
              <a:t> </a:t>
            </a:r>
            <a:endParaRPr lang="en-GB" sz="2400" dirty="0"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001911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 nsans"/>
              </a:rPr>
              <a:t>5. nabór projektów</a:t>
            </a:r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09600" y="1752600"/>
            <a:ext cx="83058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838200" y="1066800"/>
            <a:ext cx="746759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en-GB" sz="2400" b="1" dirty="0" err="1">
                <a:solidFill>
                  <a:srgbClr val="FF0000"/>
                </a:solidFill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Nowość</a:t>
            </a:r>
            <a:r>
              <a:rPr lang="en-GB" sz="2400" b="1" dirty="0">
                <a:solidFill>
                  <a:srgbClr val="FF0000"/>
                </a:solidFill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en-GB" dirty="0">
              <a:solidFill>
                <a:srgbClr val="FF0000"/>
              </a:solidFill>
              <a:latin typeface="Open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pl-PL" sz="22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Dodatkowy priorytet strategiczny dla projektów dotyczących zwalczania epidemii </a:t>
            </a:r>
            <a:r>
              <a:rPr lang="en-GB" sz="22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COVID-19: 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2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odpowiadające na bieżące potrzeby epidemiologiczne</a:t>
            </a:r>
            <a:r>
              <a:rPr lang="en-GB" sz="22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2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łagodzące wpływ epidemii na różne aspekty życia (gospodarcze, społeczne i inne).  </a:t>
            </a:r>
            <a:r>
              <a:rPr lang="en-GB" sz="22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200" dirty="0">
              <a:latin typeface="Open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pl-PL" sz="22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Działania te powinny być wskazane w celach projektu, opisane w działaniach projektowych i odzwierciedlone we wskaźnikach produktu.</a:t>
            </a:r>
            <a:endParaRPr lang="en-GB" sz="2200" dirty="0">
              <a:effectLst/>
              <a:latin typeface="Open 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50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Ope nsans"/>
              </a:rPr>
              <a:t>5. nabór projektów </a:t>
            </a:r>
            <a:r>
              <a:rPr lang="en-US" dirty="0"/>
              <a:t>- </a:t>
            </a:r>
            <a:r>
              <a:rPr lang="pl-PL" dirty="0"/>
              <a:t>UPROSZCZENIA</a:t>
            </a:r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09600" y="1752600"/>
            <a:ext cx="83058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480290" y="1066800"/>
            <a:ext cx="8305799" cy="5082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en-GB" sz="2400" b="1" dirty="0" err="1">
                <a:solidFill>
                  <a:srgbClr val="FF0000"/>
                </a:solidFill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Nowość</a:t>
            </a:r>
            <a:r>
              <a:rPr lang="en-GB" sz="2400" b="1" dirty="0">
                <a:solidFill>
                  <a:srgbClr val="FF0000"/>
                </a:solidFill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Wniosek o dofinansowanie składany drogą mailową</a:t>
            </a:r>
            <a:r>
              <a:rPr lang="en-GB" sz="20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Open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Projekt techniczny nie jest wymagany na etapie aplikowania</a:t>
            </a:r>
            <a:r>
              <a:rPr lang="en-GB" sz="20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000" dirty="0">
                <a:latin typeface="Open Sans"/>
                <a:cs typeface="Times New Roman" panose="02020603050405020304" pitchFamily="18" charset="0"/>
              </a:rPr>
              <a:t>jednak aneks z ogólnym opisem robót budowlanych </a:t>
            </a:r>
            <a:r>
              <a:rPr lang="en-US" sz="2000" dirty="0">
                <a:latin typeface="Open Sans"/>
                <a:cs typeface="Times New Roman" panose="02020603050405020304" pitchFamily="18" charset="0"/>
              </a:rPr>
              <a:t>(</a:t>
            </a:r>
            <a:r>
              <a:rPr lang="pl-PL" sz="2000" dirty="0">
                <a:latin typeface="Open Sans"/>
                <a:cs typeface="Times New Roman" panose="02020603050405020304" pitchFamily="18" charset="0"/>
              </a:rPr>
              <a:t>zakresu i wartości</a:t>
            </a:r>
            <a:r>
              <a:rPr lang="en-US" sz="2000" dirty="0">
                <a:latin typeface="Open Sans"/>
                <a:cs typeface="Times New Roman" panose="02020603050405020304" pitchFamily="18" charset="0"/>
              </a:rPr>
              <a:t>) </a:t>
            </a:r>
            <a:r>
              <a:rPr lang="pl-PL" sz="2000" dirty="0">
                <a:latin typeface="Open Sans"/>
                <a:cs typeface="Times New Roman" panose="02020603050405020304" pitchFamily="18" charset="0"/>
              </a:rPr>
              <a:t>powinien być dołączony </a:t>
            </a:r>
            <a:r>
              <a:rPr lang="en-GB" sz="2000" dirty="0">
                <a:latin typeface="Open Sans"/>
                <a:cs typeface="Times New Roman" panose="02020603050405020304" pitchFamily="18" charset="0"/>
              </a:rPr>
              <a:t>(</a:t>
            </a:r>
            <a:r>
              <a:rPr lang="pl-PL" sz="2000" dirty="0">
                <a:latin typeface="Open Sans"/>
                <a:cs typeface="Times New Roman" panose="02020603050405020304" pitchFamily="18" charset="0"/>
              </a:rPr>
              <a:t>patrz część </a:t>
            </a:r>
            <a:r>
              <a:rPr lang="en-GB" sz="2000" dirty="0">
                <a:latin typeface="Open Sans"/>
                <a:cs typeface="Times New Roman" panose="02020603050405020304" pitchFamily="18" charset="0"/>
              </a:rPr>
              <a:t>3.6.3. </a:t>
            </a:r>
            <a:r>
              <a:rPr lang="pl-PL" sz="2000" dirty="0">
                <a:latin typeface="Open Sans"/>
                <a:cs typeface="Times New Roman" panose="02020603050405020304" pitchFamily="18" charset="0"/>
              </a:rPr>
              <a:t>Podręcznika Programu- Program Manual</a:t>
            </a:r>
            <a:r>
              <a:rPr lang="en-GB" sz="2000" dirty="0">
                <a:latin typeface="Open Sans"/>
                <a:cs typeface="Times New Roman" panose="02020603050405020304" pitchFamily="18" charset="0"/>
              </a:rPr>
              <a:t>).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Open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Nie ma potrzeby dołączania bilansów</a:t>
            </a:r>
            <a:r>
              <a:rPr lang="en-GB" sz="20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0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dokumentów rejestrowych</a:t>
            </a:r>
            <a:r>
              <a:rPr lang="en-GB" sz="20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000" dirty="0" err="1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itp</a:t>
            </a:r>
            <a:r>
              <a:rPr lang="en-GB" sz="20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000" dirty="0">
              <a:latin typeface="Open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GB" sz="20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Nie ma potrzeby uzupełniania wszystkich pól wniosku aplikacyjnego </a:t>
            </a:r>
            <a:r>
              <a:rPr lang="en-GB" sz="20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20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należy  sprawdzić wytyczne dotyczące wypełniania wniosku aplikacyjnego - </a:t>
            </a:r>
            <a:r>
              <a:rPr lang="en-GB" sz="20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 Annex 4 </a:t>
            </a:r>
            <a:r>
              <a:rPr lang="pl-PL" sz="20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Podręcznika Programu</a:t>
            </a:r>
            <a:r>
              <a:rPr lang="en-GB" sz="2000" dirty="0"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endParaRPr lang="en-GB" dirty="0">
              <a:effectLst/>
              <a:latin typeface="Open 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29767"/>
      </p:ext>
    </p:extLst>
  </p:cSld>
  <p:clrMapOvr>
    <a:masterClrMapping/>
  </p:clrMapOvr>
</p:sld>
</file>

<file path=ppt/theme/theme1.xml><?xml version="1.0" encoding="utf-8"?>
<a:theme xmlns:a="http://schemas.openxmlformats.org/drawingml/2006/main" name="Interreg EN programm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Interreg programme_en_template</Template>
  <TotalTime>3257</TotalTime>
  <Words>1431</Words>
  <Application>Microsoft Office PowerPoint</Application>
  <PresentationFormat>On-screen Show (4:3)</PresentationFormat>
  <Paragraphs>199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Ope nsans</vt:lpstr>
      <vt:lpstr>Open Sans</vt:lpstr>
      <vt:lpstr>Tahoma</vt:lpstr>
      <vt:lpstr>Wingdings</vt:lpstr>
      <vt:lpstr>Interreg EN programme template</vt:lpstr>
      <vt:lpstr>Program Współpracy Interreg V-A Litwa-Polska  – informacje ogólne</vt:lpstr>
      <vt:lpstr>Obszar kwalifikowalny Programu</vt:lpstr>
      <vt:lpstr>Priorytety do wyboru w 5. naborze</vt:lpstr>
      <vt:lpstr>Wskaźniki produktu (1/2)</vt:lpstr>
      <vt:lpstr>Wskaźniki produktu (2/2)</vt:lpstr>
      <vt:lpstr>5. nabór projektów</vt:lpstr>
      <vt:lpstr>5. nabór projektów</vt:lpstr>
      <vt:lpstr>5. nabór projektów</vt:lpstr>
      <vt:lpstr>5. nabór projektów - UPROSZCZENIA</vt:lpstr>
      <vt:lpstr>Pakiet aplikacyjny</vt:lpstr>
      <vt:lpstr>Kwalifikowalni beneficjenci</vt:lpstr>
      <vt:lpstr>Wymagania dotyczące partnerstwa</vt:lpstr>
      <vt:lpstr>Zasada beneficjenta wiodącego</vt:lpstr>
      <vt:lpstr>5. nabór projektów</vt:lpstr>
      <vt:lpstr>Budżet projektu</vt:lpstr>
      <vt:lpstr>Ocena i wybór projektu</vt:lpstr>
      <vt:lpstr>Ostateczne zatwierdzenie projektów</vt:lpstr>
      <vt:lpstr>Planowanie projektu</vt:lpstr>
      <vt:lpstr>Więcej informacji o piątym naborze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</dc:creator>
  <cp:lastModifiedBy>Wanda</cp:lastModifiedBy>
  <cp:revision>400</cp:revision>
  <cp:lastPrinted>2017-03-29T07:57:49Z</cp:lastPrinted>
  <dcterms:created xsi:type="dcterms:W3CDTF">2006-08-16T00:00:00Z</dcterms:created>
  <dcterms:modified xsi:type="dcterms:W3CDTF">2020-05-20T13:46:59Z</dcterms:modified>
</cp:coreProperties>
</file>