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>
      <p:cViewPr varScale="1">
        <p:scale>
          <a:sx n="92" d="100"/>
          <a:sy n="92" d="100"/>
        </p:scale>
        <p:origin x="90" y="2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" y="457004"/>
            <a:ext cx="2520000" cy="92061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0475" y="4191000"/>
            <a:ext cx="7772400" cy="838200"/>
          </a:xfrm>
        </p:spPr>
        <p:txBody>
          <a:bodyPr>
            <a:normAutofit/>
          </a:bodyPr>
          <a:lstStyle>
            <a:lvl1pPr algn="l">
              <a:defRPr sz="2800" b="1">
                <a:solidFill>
                  <a:srgbClr val="003399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710475" y="5181600"/>
            <a:ext cx="3733799" cy="838200"/>
          </a:xfrm>
        </p:spPr>
        <p:txBody>
          <a:bodyPr>
            <a:normAutofit/>
          </a:bodyPr>
          <a:lstStyle>
            <a:lvl1pPr marL="0" indent="0" algn="l">
              <a:buNone/>
              <a:defRPr sz="1800" b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l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10475" y="6356350"/>
            <a:ext cx="2133600" cy="365125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5/20/2020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" y="457004"/>
            <a:ext cx="1731600" cy="632597"/>
          </a:xfrm>
          <a:prstGeom prst="rect">
            <a:avLst/>
          </a:prstGeom>
        </p:spPr>
      </p:pic>
      <p:sp>
        <p:nvSpPr>
          <p:cNvPr id="9" name="Picture Placeholder 2"/>
          <p:cNvSpPr>
            <a:spLocks noGrp="1"/>
          </p:cNvSpPr>
          <p:nvPr>
            <p:ph type="pic" idx="1"/>
          </p:nvPr>
        </p:nvSpPr>
        <p:spPr>
          <a:xfrm>
            <a:off x="5791200" y="1600200"/>
            <a:ext cx="2667000" cy="19812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10" name="Picture Placeholder 2"/>
          <p:cNvSpPr>
            <a:spLocks noGrp="1"/>
          </p:cNvSpPr>
          <p:nvPr>
            <p:ph type="pic" idx="13"/>
          </p:nvPr>
        </p:nvSpPr>
        <p:spPr>
          <a:xfrm>
            <a:off x="5791200" y="3886200"/>
            <a:ext cx="2667000" cy="19812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18" name="Title 1"/>
          <p:cNvSpPr>
            <a:spLocks noGrp="1"/>
          </p:cNvSpPr>
          <p:nvPr>
            <p:ph type="ctrTitle"/>
          </p:nvPr>
        </p:nvSpPr>
        <p:spPr>
          <a:xfrm>
            <a:off x="2743200" y="457200"/>
            <a:ext cx="5715000" cy="685800"/>
          </a:xfrm>
        </p:spPr>
        <p:txBody>
          <a:bodyPr>
            <a:normAutofit/>
          </a:bodyPr>
          <a:lstStyle>
            <a:lvl1pPr algn="l">
              <a:defRPr sz="2400" b="1">
                <a:solidFill>
                  <a:srgbClr val="003399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2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3246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Text Placeholder 2"/>
          <p:cNvSpPr>
            <a:spLocks noGrp="1"/>
          </p:cNvSpPr>
          <p:nvPr>
            <p:ph idx="14"/>
          </p:nvPr>
        </p:nvSpPr>
        <p:spPr>
          <a:xfrm>
            <a:off x="685800" y="1600200"/>
            <a:ext cx="4800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0475" y="1600200"/>
            <a:ext cx="7747726" cy="4525963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000"/>
            </a:lvl3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3246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Title 1"/>
          <p:cNvSpPr>
            <a:spLocks noGrp="1"/>
          </p:cNvSpPr>
          <p:nvPr>
            <p:ph type="ctrTitle"/>
          </p:nvPr>
        </p:nvSpPr>
        <p:spPr>
          <a:xfrm>
            <a:off x="2743200" y="457200"/>
            <a:ext cx="5715000" cy="685800"/>
          </a:xfrm>
        </p:spPr>
        <p:txBody>
          <a:bodyPr>
            <a:normAutofit/>
          </a:bodyPr>
          <a:lstStyle>
            <a:lvl1pPr algn="l">
              <a:defRPr sz="2400" b="1">
                <a:solidFill>
                  <a:srgbClr val="003399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" y="457004"/>
            <a:ext cx="1731600" cy="632597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710474" y="1600200"/>
            <a:ext cx="3785325" cy="4525963"/>
          </a:xfrm>
        </p:spPr>
        <p:txBody>
          <a:bodyPr/>
          <a:lstStyle>
            <a:lvl1pPr marL="0" indent="0">
              <a:buNone/>
              <a:defRPr sz="2400" b="1">
                <a:solidFill>
                  <a:srgbClr val="003399"/>
                </a:solidFill>
              </a:defRPr>
            </a:lvl1pPr>
            <a:lvl2pPr marL="742950" indent="-285750">
              <a:buFont typeface="Arial" pitchFamily="34" charset="0"/>
              <a:buChar char="•"/>
              <a:defRPr sz="2400" b="0"/>
            </a:lvl2pPr>
            <a:lvl3pPr>
              <a:defRPr sz="2000" b="0"/>
            </a:lvl3pPr>
            <a:lvl4pPr>
              <a:defRPr sz="1800" b="0"/>
            </a:lvl4pPr>
            <a:lvl5pPr>
              <a:defRPr sz="1600" b="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648200" y="1600200"/>
            <a:ext cx="3810000" cy="4525963"/>
          </a:xfrm>
        </p:spPr>
        <p:txBody>
          <a:bodyPr/>
          <a:lstStyle>
            <a:lvl1pPr marL="0" indent="0">
              <a:buNone/>
              <a:defRPr sz="2400" b="1">
                <a:solidFill>
                  <a:srgbClr val="003399"/>
                </a:solidFill>
              </a:defRPr>
            </a:lvl1pPr>
            <a:lvl2pPr marL="742950" indent="-285750">
              <a:buFont typeface="Arial" pitchFamily="34" charset="0"/>
              <a:buChar char="•"/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6" name="Title 1"/>
          <p:cNvSpPr>
            <a:spLocks noGrp="1"/>
          </p:cNvSpPr>
          <p:nvPr>
            <p:ph type="ctrTitle"/>
          </p:nvPr>
        </p:nvSpPr>
        <p:spPr>
          <a:xfrm>
            <a:off x="2743200" y="457200"/>
            <a:ext cx="5715000" cy="685800"/>
          </a:xfrm>
        </p:spPr>
        <p:txBody>
          <a:bodyPr>
            <a:normAutofit/>
          </a:bodyPr>
          <a:lstStyle>
            <a:lvl1pPr algn="l">
              <a:defRPr sz="2400" b="1">
                <a:solidFill>
                  <a:srgbClr val="003399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pic>
        <p:nvPicPr>
          <p:cNvPr id="17" name="Picture 1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" y="457004"/>
            <a:ext cx="1731600" cy="632597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752600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9" name="Date Placeholder 6"/>
          <p:cNvSpPr>
            <a:spLocks noGrp="1"/>
          </p:cNvSpPr>
          <p:nvPr>
            <p:ph type="dt" sz="half" idx="10"/>
          </p:nvPr>
        </p:nvSpPr>
        <p:spPr>
          <a:xfrm>
            <a:off x="710475" y="6356350"/>
            <a:ext cx="2133600" cy="365125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5/20/2020</a:t>
            </a:fld>
            <a:endParaRPr lang="en-US"/>
          </a:p>
        </p:txBody>
      </p:sp>
      <p:sp>
        <p:nvSpPr>
          <p:cNvPr id="10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11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324600" y="6356350"/>
            <a:ext cx="2133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8" name="Title 1"/>
          <p:cNvSpPr>
            <a:spLocks noGrp="1"/>
          </p:cNvSpPr>
          <p:nvPr>
            <p:ph type="ctrTitle"/>
          </p:nvPr>
        </p:nvSpPr>
        <p:spPr>
          <a:xfrm>
            <a:off x="2743200" y="457200"/>
            <a:ext cx="5715000" cy="685800"/>
          </a:xfrm>
        </p:spPr>
        <p:txBody>
          <a:bodyPr>
            <a:normAutofit/>
          </a:bodyPr>
          <a:lstStyle>
            <a:lvl1pPr algn="l">
              <a:defRPr sz="2400" b="1">
                <a:solidFill>
                  <a:srgbClr val="003399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" y="457004"/>
            <a:ext cx="1731600" cy="632597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7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0" y="274638"/>
            <a:ext cx="7772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600200"/>
            <a:ext cx="7772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58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5/20/2020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3246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 algn="l" defTabSz="914400" rtl="0" eaLnBrk="1" latinLnBrk="0" hangingPunct="1">
        <a:spcBef>
          <a:spcPct val="0"/>
        </a:spcBef>
        <a:buNone/>
        <a:defRPr sz="2800" b="1" kern="1200">
          <a:solidFill>
            <a:srgbClr val="003399"/>
          </a:solidFill>
          <a:latin typeface="Open Sans" pitchFamily="34" charset="0"/>
          <a:ea typeface="Open Sans" pitchFamily="34" charset="0"/>
          <a:cs typeface="Open Sans" pitchFamily="34" charset="0"/>
        </a:defRPr>
      </a:lvl1pPr>
    </p:titleStyle>
    <p:bodyStyle>
      <a:lvl1pPr marL="0" marR="0" indent="0" algn="l" defTabSz="914400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Tx/>
        <a:buFont typeface="Arial" pitchFamily="34" charset="0"/>
        <a:buNone/>
        <a:tabLst/>
        <a:defRPr sz="2400" b="0" kern="1200">
          <a:solidFill>
            <a:schemeClr val="tx1"/>
          </a:solidFill>
          <a:latin typeface="Ope nsans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Ope nsans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Ope nsans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Ope nsans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600" kern="1200">
          <a:solidFill>
            <a:schemeClr val="tx1"/>
          </a:solidFill>
          <a:latin typeface="Ope nsans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mailto:application@lietuva-polska.eu" TargetMode="External"/><Relationship Id="rId2" Type="http://schemas.openxmlformats.org/officeDocument/2006/relationships/hyperlink" Target="http://www.lietuva-polska.eu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://www.lietuva-polska.eu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lietuva-polska.eu/en/application/calls_for_proposals/5th_call_for_proposals.html" TargetMode="External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hyperlink" Target="mailto:application@lietuva-polska.eu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5536" y="2780928"/>
            <a:ext cx="8568951" cy="838200"/>
          </a:xfrm>
        </p:spPr>
        <p:txBody>
          <a:bodyPr>
            <a:normAutofit/>
          </a:bodyPr>
          <a:lstStyle/>
          <a:p>
            <a:r>
              <a:rPr lang="pl-PL" dirty="0"/>
              <a:t>WYPEŁNIANIE WNIOSKU O DOFINANSOWANIE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10475" y="5181600"/>
            <a:ext cx="5517709" cy="838200"/>
          </a:xfrm>
        </p:spPr>
        <p:txBody>
          <a:bodyPr/>
          <a:lstStyle/>
          <a:p>
            <a:r>
              <a:rPr lang="pl-PL" b="1" dirty="0"/>
              <a:t>Szkolenie dla potencjalnych beneficjentów</a:t>
            </a:r>
          </a:p>
          <a:p>
            <a:r>
              <a:rPr lang="pl-PL" b="1" dirty="0"/>
              <a:t>Maj 2020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6253883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Jak będzie sprawdzany wniosek o dofinansowanie (9)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idx="14"/>
          </p:nvPr>
        </p:nvSpPr>
        <p:spPr>
          <a:xfrm>
            <a:off x="3275856" y="1628800"/>
            <a:ext cx="5758408" cy="2808312"/>
          </a:xfrm>
        </p:spPr>
        <p:txBody>
          <a:bodyPr>
            <a:normAutofit/>
          </a:bodyPr>
          <a:lstStyle/>
          <a:p>
            <a:r>
              <a:rPr lang="pl-PL" dirty="0"/>
              <a:t>Część </a:t>
            </a:r>
            <a:r>
              <a:rPr lang="en-GB" dirty="0"/>
              <a:t>3.7.2 </a:t>
            </a:r>
            <a:r>
              <a:rPr lang="pl-PL" dirty="0"/>
              <a:t>Podręcznika Programu</a:t>
            </a:r>
            <a:r>
              <a:rPr lang="en-GB" dirty="0"/>
              <a:t>, </a:t>
            </a:r>
            <a:r>
              <a:rPr lang="pl-PL" dirty="0"/>
              <a:t>Tabela </a:t>
            </a:r>
            <a:r>
              <a:rPr lang="en-GB" dirty="0"/>
              <a:t>1</a:t>
            </a:r>
            <a:r>
              <a:rPr lang="pl-PL" dirty="0"/>
              <a:t>8</a:t>
            </a:r>
            <a:r>
              <a:rPr lang="en-GB" dirty="0"/>
              <a:t> </a:t>
            </a:r>
            <a:r>
              <a:rPr lang="pl-PL" i="1" dirty="0"/>
              <a:t>KRYTERIA OCENY JAKOŚCIOWEJ </a:t>
            </a:r>
            <a:r>
              <a:rPr lang="pl-PL" dirty="0"/>
              <a:t>wskazuje, które części wypełnionego wniosku o dofinansowanie powinny być ze sobą spójne – będzie to weryfikowane na etapie jakościowej oceny projektu. </a:t>
            </a:r>
            <a:endParaRPr lang="en-GB" dirty="0"/>
          </a:p>
          <a:p>
            <a:endParaRPr lang="pl-PL" dirty="0"/>
          </a:p>
        </p:txBody>
      </p:sp>
      <p:sp>
        <p:nvSpPr>
          <p:cNvPr id="10" name="Prostokąt 9"/>
          <p:cNvSpPr/>
          <p:nvPr/>
        </p:nvSpPr>
        <p:spPr>
          <a:xfrm>
            <a:off x="467544" y="4653136"/>
            <a:ext cx="777686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l-PL" sz="2400" dirty="0">
                <a:latin typeface="Ope nsans"/>
              </a:rPr>
              <a:t>Przygotowując wniosek o dofinansowanie Beneficjent wiodący powinien zadbać o to, aby projekt spełniał wymagania dotyczące informacji i promocji opisane </a:t>
            </a:r>
            <a:br>
              <a:rPr lang="pl-PL" sz="2400" dirty="0">
                <a:latin typeface="Ope nsans"/>
              </a:rPr>
            </a:br>
            <a:r>
              <a:rPr lang="pl-PL" sz="2400" dirty="0">
                <a:latin typeface="Ope nsans"/>
              </a:rPr>
              <a:t>w części 4.6 Podręcznika Programu</a:t>
            </a:r>
          </a:p>
        </p:txBody>
      </p:sp>
      <p:pic>
        <p:nvPicPr>
          <p:cNvPr id="11" name="Picture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67544" y="1921272"/>
            <a:ext cx="2673343" cy="19442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67008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pl-PL" dirty="0"/>
              <a:t>Więcej informacji o piątym naborze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idx="14"/>
          </p:nvPr>
        </p:nvSpPr>
        <p:spPr>
          <a:xfrm>
            <a:off x="685800" y="1412776"/>
            <a:ext cx="7630616" cy="4968552"/>
          </a:xfrm>
        </p:spPr>
        <p:txBody>
          <a:bodyPr>
            <a:normAutofit fontScale="92500" lnSpcReduction="10000"/>
          </a:bodyPr>
          <a:lstStyle/>
          <a:p>
            <a:pPr algn="ctr"/>
            <a:r>
              <a:rPr lang="pl-PL" dirty="0"/>
              <a:t>Pakiet aplikanta oraz więcej materiałów szkoleniowych dostępnych jest na stronie </a:t>
            </a:r>
            <a:r>
              <a:rPr lang="pl-PL" dirty="0">
                <a:hlinkClick r:id="rId2"/>
              </a:rPr>
              <a:t>www.lietuva-polska.eu</a:t>
            </a:r>
            <a:r>
              <a:rPr lang="pl-PL" dirty="0"/>
              <a:t> </a:t>
            </a:r>
          </a:p>
          <a:p>
            <a:pPr algn="ctr"/>
            <a:r>
              <a:rPr lang="pl-PL" dirty="0"/>
              <a:t>w zakładce „Aplikowanie”</a:t>
            </a:r>
            <a:endParaRPr lang="lt-LT" dirty="0"/>
          </a:p>
          <a:p>
            <a:pPr algn="ctr"/>
            <a:endParaRPr lang="lt-LT" dirty="0"/>
          </a:p>
          <a:p>
            <a:pPr algn="ctr"/>
            <a:r>
              <a:rPr lang="pl-PL" dirty="0"/>
              <a:t>Więcej informacji dostępnych jest również w </a:t>
            </a:r>
            <a:br>
              <a:rPr lang="pl-PL" dirty="0"/>
            </a:br>
            <a:r>
              <a:rPr lang="pl-PL" dirty="0"/>
              <a:t>Podręczniku Programu dla piątego naboru wniosków oraz </a:t>
            </a:r>
            <a:br>
              <a:rPr lang="pl-PL" dirty="0"/>
            </a:br>
            <a:r>
              <a:rPr lang="pl-PL" dirty="0"/>
              <a:t>w odpowiednich załącznikach do tego dokumentu</a:t>
            </a:r>
            <a:endParaRPr lang="lt-LT" dirty="0"/>
          </a:p>
          <a:p>
            <a:pPr algn="ctr"/>
            <a:endParaRPr lang="lt-LT" dirty="0"/>
          </a:p>
          <a:p>
            <a:pPr algn="ctr"/>
            <a:r>
              <a:rPr lang="pl-PL" dirty="0"/>
              <a:t>Elektroniczna wersja wniosku aplikacyjnego który należy wypełnić powinna być pobrana.</a:t>
            </a:r>
            <a:endParaRPr lang="en-GB" dirty="0"/>
          </a:p>
          <a:p>
            <a:pPr algn="ctr"/>
            <a:r>
              <a:rPr lang="pl-PL" dirty="0"/>
              <a:t>Adres do składania podpisanych i zeskanowanych wniosków aplikacyjnych:</a:t>
            </a:r>
          </a:p>
          <a:p>
            <a:pPr algn="ctr"/>
            <a:endParaRPr lang="lt-LT" dirty="0"/>
          </a:p>
          <a:p>
            <a:pPr algn="ctr"/>
            <a:r>
              <a:rPr lang="en-GB" b="1" dirty="0">
                <a:solidFill>
                  <a:srgbClr val="FFC000"/>
                </a:solidFill>
                <a:hlinkClick r:id="rId3"/>
              </a:rPr>
              <a:t>application@lietuva-polska.eu</a:t>
            </a:r>
            <a:endParaRPr lang="pl-PL" b="1">
              <a:solidFill>
                <a:srgbClr val="FFC000"/>
              </a:solidFill>
            </a:endParaRPr>
          </a:p>
          <a:p>
            <a:endParaRPr lang="pl-PL" dirty="0"/>
          </a:p>
          <a:p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490067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/>
              <a:t>Wniosek o dofinansowanie (1)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4"/>
          </p:nvPr>
        </p:nvSpPr>
        <p:spPr>
          <a:xfrm>
            <a:off x="395536" y="1174820"/>
            <a:ext cx="8496944" cy="1252736"/>
          </a:xfrm>
        </p:spPr>
        <p:txBody>
          <a:bodyPr>
            <a:normAutofit/>
          </a:bodyPr>
          <a:lstStyle/>
          <a:p>
            <a:pPr algn="ctr"/>
            <a:r>
              <a:rPr lang="pl-PL" sz="2000" b="1" dirty="0"/>
              <a:t>WNIOSEK O DOFINANSOWANIE (APPLICATION FORM) W WERSJI ELEKTRONICZNEJ JEST DO POBRANIA ZE STRONY INTERNETOWEJ</a:t>
            </a:r>
          </a:p>
          <a:p>
            <a:pPr algn="ctr"/>
            <a:r>
              <a:rPr lang="pl-PL" b="1" dirty="0">
                <a:solidFill>
                  <a:srgbClr val="C00000"/>
                </a:solidFill>
                <a:cs typeface="Arial" pitchFamily="34" charset="0"/>
                <a:hlinkClick r:id="rId2"/>
              </a:rPr>
              <a:t>WWW.LIETUVA-POLSKA.EU</a:t>
            </a:r>
            <a:endParaRPr lang="pl-PL" b="1" dirty="0">
              <a:solidFill>
                <a:srgbClr val="C00000"/>
              </a:solidFill>
              <a:cs typeface="Arial" pitchFamily="34" charset="0"/>
            </a:endParaRPr>
          </a:p>
          <a:p>
            <a:endParaRPr lang="pl-PL" dirty="0"/>
          </a:p>
          <a:p>
            <a:endParaRPr lang="en-US" dirty="0"/>
          </a:p>
        </p:txBody>
      </p:sp>
      <p:pic>
        <p:nvPicPr>
          <p:cNvPr id="2" name="Obraz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9592" y="2276872"/>
            <a:ext cx="7632848" cy="1739780"/>
          </a:xfrm>
          <a:prstGeom prst="rect">
            <a:avLst/>
          </a:prstGeom>
        </p:spPr>
      </p:pic>
      <p:pic>
        <p:nvPicPr>
          <p:cNvPr id="3" name="Obraz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63688" y="4046273"/>
            <a:ext cx="3997560" cy="823909"/>
          </a:xfrm>
          <a:prstGeom prst="rect">
            <a:avLst/>
          </a:prstGeom>
        </p:spPr>
      </p:pic>
      <p:sp>
        <p:nvSpPr>
          <p:cNvPr id="11" name="Prostokąt 10"/>
          <p:cNvSpPr/>
          <p:nvPr/>
        </p:nvSpPr>
        <p:spPr>
          <a:xfrm>
            <a:off x="593416" y="5118704"/>
            <a:ext cx="7920880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000" b="1" dirty="0"/>
              <a:t>Na stronie </a:t>
            </a:r>
            <a:r>
              <a:rPr lang="en-US" dirty="0"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http://lietuva-polska.eu/en/application/calls_for_proposals/5th_call_for_proposals.html</a:t>
            </a:r>
            <a:r>
              <a:rPr lang="en-US" dirty="0"/>
              <a:t> </a:t>
            </a:r>
          </a:p>
          <a:p>
            <a:r>
              <a:rPr lang="pl-PL" sz="2000" b="1" dirty="0"/>
              <a:t>znajduje się krótki film instruktażowy, który prezentuje jak pobrać, zapisać, otworzyć i wypełnić elektroniczny formularz aplikacyjny. </a:t>
            </a:r>
          </a:p>
        </p:txBody>
      </p:sp>
    </p:spTree>
    <p:extLst>
      <p:ext uri="{BB962C8B-B14F-4D97-AF65-F5344CB8AC3E}">
        <p14:creationId xmlns:p14="http://schemas.microsoft.com/office/powerpoint/2010/main" val="22910889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pl-PL" dirty="0"/>
              <a:t>Wniosek o dofinansowanie (2)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4"/>
          </p:nvPr>
        </p:nvSpPr>
        <p:spPr>
          <a:xfrm>
            <a:off x="302467" y="1340768"/>
            <a:ext cx="8134672" cy="4709120"/>
          </a:xfrm>
        </p:spPr>
        <p:txBody>
          <a:bodyPr>
            <a:normAutofit/>
          </a:bodyPr>
          <a:lstStyle/>
          <a:p>
            <a:pPr marL="342900" lvl="0" indent="-342900" algn="just">
              <a:buSzPct val="100000"/>
              <a:buFont typeface="Arial" pitchFamily="34"/>
              <a:buChar char="•"/>
            </a:pPr>
            <a:r>
              <a:rPr lang="pl-PL" dirty="0"/>
              <a:t>Wniosek o dofinansowanie należy wypełnić </a:t>
            </a:r>
            <a:r>
              <a:rPr lang="pl-PL" dirty="0">
                <a:solidFill>
                  <a:srgbClr val="FF0000"/>
                </a:solidFill>
              </a:rPr>
              <a:t>w języku angielskim</a:t>
            </a:r>
            <a:r>
              <a:rPr lang="pl-PL" dirty="0"/>
              <a:t>, ale są pewne części, które muszą być wypełnione również w językach narodowych:</a:t>
            </a:r>
            <a:endParaRPr lang="en-GB" dirty="0">
              <a:solidFill>
                <a:srgbClr val="002060"/>
              </a:solidFill>
              <a:latin typeface="Tahoma" pitchFamily="34"/>
              <a:cs typeface="Tahoma" pitchFamily="34"/>
            </a:endParaRPr>
          </a:p>
          <a:p>
            <a:pPr marL="1171575" lvl="0" indent="-457200" algn="just">
              <a:buSzPct val="100000"/>
              <a:buFont typeface="Wingdings" pitchFamily="2"/>
              <a:buChar char="ü"/>
            </a:pPr>
            <a:r>
              <a:rPr lang="pl-PL" dirty="0">
                <a:cs typeface="Tahoma" pitchFamily="34"/>
              </a:rPr>
              <a:t>tytuł projektu (angielski, litewski i polski)</a:t>
            </a:r>
          </a:p>
          <a:p>
            <a:pPr marL="1171575" indent="-457200" algn="just">
              <a:buSzPct val="100000"/>
              <a:buFont typeface="Wingdings" pitchFamily="2"/>
              <a:buChar char="ü"/>
            </a:pPr>
            <a:r>
              <a:rPr lang="pl-PL" dirty="0">
                <a:cs typeface="Tahoma" pitchFamily="34"/>
              </a:rPr>
              <a:t>nazwy instytucji beneficjentów (angielski, litewski  i polski)</a:t>
            </a:r>
          </a:p>
          <a:p>
            <a:pPr marL="1171575" lvl="0" indent="-457200" algn="just">
              <a:buSzPct val="100000"/>
              <a:buFont typeface="Wingdings" pitchFamily="2"/>
              <a:buChar char="ü"/>
            </a:pPr>
            <a:endParaRPr lang="en-GB" dirty="0">
              <a:cs typeface="Tahoma" pitchFamily="34"/>
            </a:endParaRPr>
          </a:p>
          <a:p>
            <a:pPr marL="342900" lvl="0" indent="-342900" algn="just">
              <a:buSzPct val="100000"/>
              <a:buFont typeface="Arial" pitchFamily="34"/>
              <a:buChar char="•"/>
            </a:pPr>
            <a:r>
              <a:rPr lang="pl-PL" dirty="0">
                <a:latin typeface="Tahoma" pitchFamily="34"/>
                <a:cs typeface="Tahoma" pitchFamily="34"/>
              </a:rPr>
              <a:t>załączniki</a:t>
            </a:r>
            <a:r>
              <a:rPr lang="en-GB" dirty="0"/>
              <a:t> </a:t>
            </a:r>
            <a:r>
              <a:rPr lang="pl-PL" dirty="0"/>
              <a:t>mogą być złożone </a:t>
            </a:r>
            <a:r>
              <a:rPr lang="pl-PL" u="sng" dirty="0"/>
              <a:t>w językach narodowych</a:t>
            </a:r>
            <a:r>
              <a:rPr lang="pl-PL" dirty="0"/>
              <a:t> </a:t>
            </a:r>
            <a:br>
              <a:rPr lang="pl-PL" dirty="0"/>
            </a:br>
            <a:r>
              <a:rPr lang="pl-PL" dirty="0"/>
              <a:t>z wyjątkiem aneksu 1 </a:t>
            </a:r>
            <a:r>
              <a:rPr lang="en-US" dirty="0">
                <a:cs typeface="Arial" pitchFamily="34" charset="0"/>
              </a:rPr>
              <a:t>– </a:t>
            </a:r>
            <a:r>
              <a:rPr lang="pl-PL" dirty="0"/>
              <a:t>Szczegółowy budżet projektu oraz aneksu 4 </a:t>
            </a:r>
            <a:r>
              <a:rPr lang="en-US" dirty="0">
                <a:cs typeface="Arial" pitchFamily="34" charset="0"/>
              </a:rPr>
              <a:t>– </a:t>
            </a:r>
            <a:r>
              <a:rPr lang="pl-PL" dirty="0"/>
              <a:t>Umowa partnerska.</a:t>
            </a:r>
            <a:endParaRPr lang="en-GB" dirty="0">
              <a:latin typeface="Tahoma" pitchFamily="34"/>
              <a:cs typeface="Tahoma" pitchFamily="34"/>
            </a:endParaRPr>
          </a:p>
        </p:txBody>
      </p:sp>
    </p:spTree>
    <p:extLst>
      <p:ext uri="{BB962C8B-B14F-4D97-AF65-F5344CB8AC3E}">
        <p14:creationId xmlns:p14="http://schemas.microsoft.com/office/powerpoint/2010/main" val="4684099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ctrTitle"/>
          </p:nvPr>
        </p:nvSpPr>
        <p:spPr>
          <a:xfrm>
            <a:off x="2555776" y="692696"/>
            <a:ext cx="5715000" cy="811560"/>
          </a:xfrm>
        </p:spPr>
        <p:txBody>
          <a:bodyPr>
            <a:normAutofit fontScale="90000"/>
          </a:bodyPr>
          <a:lstStyle/>
          <a:p>
            <a:r>
              <a:rPr lang="pl-PL" dirty="0"/>
              <a:t>Wniosek o dofinansowanie (3)</a:t>
            </a:r>
            <a:br>
              <a:rPr lang="pl-PL" dirty="0"/>
            </a:br>
            <a:br>
              <a:rPr lang="pl-PL" dirty="0"/>
            </a:br>
            <a:r>
              <a:rPr lang="pl-PL" dirty="0">
                <a:solidFill>
                  <a:srgbClr val="FF0000"/>
                </a:solidFill>
              </a:rPr>
              <a:t>NOWOŚĆ! </a:t>
            </a:r>
            <a:r>
              <a:rPr lang="pl-PL" dirty="0"/>
              <a:t>Uproszczenia 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idx="14"/>
          </p:nvPr>
        </p:nvSpPr>
        <p:spPr>
          <a:xfrm>
            <a:off x="685800" y="1600200"/>
            <a:ext cx="8062664" cy="4525963"/>
          </a:xfrm>
        </p:spPr>
        <p:txBody>
          <a:bodyPr>
            <a:normAutofit lnSpcReduction="10000"/>
          </a:bodyPr>
          <a:lstStyle/>
          <a:p>
            <a:r>
              <a:rPr lang="pl-PL" dirty="0"/>
              <a:t>Pozycje we wniosku o dofinansowanie, które nie mają zastosowania podczas 5. naboru i powinny pozostać puste: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dirty="0"/>
              <a:t>Streszczenie projektu w językach narodowych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dirty="0"/>
              <a:t>II.6. Sposoby współpracy </a:t>
            </a:r>
            <a:r>
              <a:rPr lang="en-US" dirty="0">
                <a:cs typeface="Arial" pitchFamily="34" charset="0"/>
              </a:rPr>
              <a:t>– </a:t>
            </a:r>
            <a:r>
              <a:rPr lang="pl-PL" dirty="0">
                <a:cs typeface="Arial" pitchFamily="34" charset="0"/>
              </a:rPr>
              <a:t> pozycja u</a:t>
            </a:r>
            <a:r>
              <a:rPr lang="pl-PL" dirty="0"/>
              <a:t>zasadnienie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dirty="0"/>
              <a:t>II.8 opis wkładu w przypadku wyboru wkładu neutralnego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dirty="0"/>
              <a:t>II.12. Zarządzanie projektem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dirty="0"/>
              <a:t>II.13. Doświadczenie beneficjentów w dziedzinie projektów finansowanych przez UE lub innych projektów międzynarodowych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dirty="0"/>
              <a:t>Część X. Doświadczenie beneficjentów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dirty="0"/>
              <a:t>Część XI. Plan działań w językach narodowych</a:t>
            </a:r>
          </a:p>
        </p:txBody>
      </p:sp>
    </p:spTree>
    <p:extLst>
      <p:ext uri="{BB962C8B-B14F-4D97-AF65-F5344CB8AC3E}">
        <p14:creationId xmlns:p14="http://schemas.microsoft.com/office/powerpoint/2010/main" val="19858487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Wniosek o dofinansowanie - zagadnienia techniczne (4)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idx="14"/>
          </p:nvPr>
        </p:nvSpPr>
        <p:spPr>
          <a:xfrm>
            <a:off x="685800" y="1268760"/>
            <a:ext cx="5974432" cy="4857403"/>
          </a:xfrm>
        </p:spPr>
        <p:txBody>
          <a:bodyPr>
            <a:normAutofit fontScale="85000" lnSpcReduction="20000"/>
          </a:bodyPr>
          <a:lstStyle/>
          <a:p>
            <a:pPr marL="342900" lvl="0" indent="-342900" algn="just">
              <a:spcBef>
                <a:spcPts val="0"/>
              </a:spcBef>
              <a:spcAft>
                <a:spcPts val="600"/>
              </a:spcAft>
              <a:buSzPct val="100000"/>
              <a:buFont typeface="Arial" pitchFamily="34"/>
              <a:buChar char="•"/>
            </a:pPr>
            <a:r>
              <a:rPr lang="pl-PL" dirty="0">
                <a:cs typeface="Tahoma" pitchFamily="34"/>
              </a:rPr>
              <a:t>Wniosek o dofinansowanie należy wypełnić zgodnie z wytycznymi (Załącznik nr 4 do Podręcznika Programu)</a:t>
            </a:r>
            <a:r>
              <a:rPr lang="en-GB" dirty="0">
                <a:cs typeface="Tahoma" pitchFamily="34"/>
              </a:rPr>
              <a:t>;</a:t>
            </a:r>
          </a:p>
          <a:p>
            <a:pPr marL="342900" lvl="0" indent="-342900" algn="just">
              <a:spcBef>
                <a:spcPts val="0"/>
              </a:spcBef>
              <a:spcAft>
                <a:spcPts val="600"/>
              </a:spcAft>
              <a:buSzPct val="100000"/>
              <a:buFont typeface="Arial" pitchFamily="34"/>
              <a:buChar char="•"/>
            </a:pPr>
            <a:r>
              <a:rPr lang="pl-PL" dirty="0">
                <a:cs typeface="Tahoma" pitchFamily="34"/>
              </a:rPr>
              <a:t>Podczas wypełniania wniosku o dofinansowanie używaj funkcji „Test printing” tyle razy, ile potrzeba;</a:t>
            </a:r>
          </a:p>
          <a:p>
            <a:pPr marL="342900" lvl="0" indent="-342900" algn="just">
              <a:spcBef>
                <a:spcPts val="0"/>
              </a:spcBef>
              <a:spcAft>
                <a:spcPts val="600"/>
              </a:spcAft>
              <a:buSzPct val="100000"/>
              <a:buFont typeface="Arial" pitchFamily="34"/>
              <a:buChar char="•"/>
            </a:pPr>
            <a:r>
              <a:rPr lang="pl-PL" dirty="0">
                <a:cs typeface="Tahoma" pitchFamily="34"/>
              </a:rPr>
              <a:t>Niektóre błędy </a:t>
            </a:r>
            <a:r>
              <a:rPr lang="pl-PL" b="1" dirty="0">
                <a:cs typeface="Tahoma" pitchFamily="34"/>
              </a:rPr>
              <a:t>i niespójności </a:t>
            </a:r>
            <a:r>
              <a:rPr lang="pl-PL" dirty="0">
                <a:cs typeface="Tahoma" pitchFamily="34"/>
              </a:rPr>
              <a:t>mogą być wykryte dzięki funkcji </a:t>
            </a:r>
            <a:r>
              <a:rPr lang="en-GB" dirty="0">
                <a:cs typeface="Tahoma" pitchFamily="34"/>
              </a:rPr>
              <a:t>“Checkpoint report” </a:t>
            </a:r>
            <a:r>
              <a:rPr lang="pl-PL" dirty="0">
                <a:cs typeface="Tahoma" pitchFamily="34"/>
              </a:rPr>
              <a:t>– nie zapomnij jej użyć</a:t>
            </a:r>
            <a:r>
              <a:rPr lang="en-GB" dirty="0">
                <a:cs typeface="Tahoma" pitchFamily="34"/>
              </a:rPr>
              <a:t>;</a:t>
            </a:r>
          </a:p>
          <a:p>
            <a:pPr marL="342900" lvl="0" indent="-342900" algn="just">
              <a:spcBef>
                <a:spcPts val="0"/>
              </a:spcBef>
              <a:spcAft>
                <a:spcPts val="600"/>
              </a:spcAft>
              <a:buSzPct val="100000"/>
              <a:buFont typeface="Arial" pitchFamily="34"/>
              <a:buChar char="•"/>
            </a:pPr>
            <a:r>
              <a:rPr lang="pl-PL" dirty="0">
                <a:cs typeface="Tahoma" pitchFamily="34"/>
              </a:rPr>
              <a:t>Po wypełnieniu całości wniosku o dofinansowanie, gdy jest już gotowy do złożenia, należy go wydrukować używając funkcji „</a:t>
            </a:r>
            <a:r>
              <a:rPr lang="en-GB" dirty="0">
                <a:solidFill>
                  <a:srgbClr val="C00000"/>
                </a:solidFill>
                <a:cs typeface="Tahoma" pitchFamily="34"/>
              </a:rPr>
              <a:t>Final printing</a:t>
            </a:r>
            <a:r>
              <a:rPr lang="en-GB" dirty="0">
                <a:cs typeface="Tahoma" pitchFamily="34"/>
              </a:rPr>
              <a:t>” – </a:t>
            </a:r>
            <a:r>
              <a:rPr lang="pl-PL" dirty="0">
                <a:cs typeface="Tahoma" pitchFamily="34"/>
              </a:rPr>
              <a:t>Wtedy </a:t>
            </a:r>
            <a:r>
              <a:rPr lang="pl-PL" b="1" dirty="0">
                <a:cs typeface="Tahoma" pitchFamily="34"/>
              </a:rPr>
              <a:t>wniosek o dofinansowanie zostanie zablokowany i </a:t>
            </a:r>
            <a:r>
              <a:rPr lang="pl-PL" b="1" u="sng" dirty="0">
                <a:solidFill>
                  <a:srgbClr val="C00000"/>
                </a:solidFill>
                <a:cs typeface="Tahoma" pitchFamily="34"/>
              </a:rPr>
              <a:t>nie będą już możliwe żadne zmiany</a:t>
            </a:r>
            <a:r>
              <a:rPr lang="pl-PL" dirty="0">
                <a:solidFill>
                  <a:srgbClr val="C00000"/>
                </a:solidFill>
                <a:cs typeface="Tahoma" pitchFamily="34"/>
              </a:rPr>
              <a:t>;</a:t>
            </a:r>
            <a:endParaRPr lang="en-GB" dirty="0">
              <a:solidFill>
                <a:srgbClr val="C00000"/>
              </a:solidFill>
              <a:cs typeface="Tahoma" pitchFamily="34"/>
            </a:endParaRPr>
          </a:p>
          <a:p>
            <a:pPr marL="342900" lvl="0" indent="-342900" algn="just">
              <a:spcBef>
                <a:spcPts val="0"/>
              </a:spcBef>
              <a:spcAft>
                <a:spcPts val="600"/>
              </a:spcAft>
              <a:buSzPct val="100000"/>
              <a:buFont typeface="Arial" pitchFamily="34"/>
              <a:buChar char="•"/>
            </a:pPr>
            <a:r>
              <a:rPr lang="pl-PL" dirty="0">
                <a:cs typeface="Tahoma" pitchFamily="34"/>
              </a:rPr>
              <a:t>Podpisaną wersję wniosku o dofinansowanie, ”Szczegółowy projekt budżetu”, razem z innymi dokumentami należy zeskanować i wysłać </a:t>
            </a:r>
            <a:br>
              <a:rPr lang="pl-PL" dirty="0">
                <a:cs typeface="Tahoma" pitchFamily="34"/>
              </a:rPr>
            </a:br>
            <a:r>
              <a:rPr lang="pl-PL" dirty="0">
                <a:cs typeface="Tahoma" pitchFamily="34"/>
              </a:rPr>
              <a:t>e-mailem do Wspólnego Sekretariatu.</a:t>
            </a:r>
          </a:p>
          <a:p>
            <a:endParaRPr lang="pl-PL" dirty="0"/>
          </a:p>
        </p:txBody>
      </p:sp>
      <p:pic>
        <p:nvPicPr>
          <p:cNvPr id="6" name="Picture 3"/>
          <p:cNvPicPr/>
          <p:nvPr/>
        </p:nvPicPr>
        <p:blipFill>
          <a:blip r:embed="rId2" cstate="print"/>
          <a:srcRect l="18041" t="36842" r="71076" b="31607"/>
          <a:stretch>
            <a:fillRect/>
          </a:stretch>
        </p:blipFill>
        <p:spPr bwMode="auto">
          <a:xfrm>
            <a:off x="6804248" y="1340768"/>
            <a:ext cx="1944216" cy="40324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3995503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Składanie wniosku o dofinansowanie (5)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idx="14"/>
          </p:nvPr>
        </p:nvSpPr>
        <p:spPr>
          <a:xfrm>
            <a:off x="685799" y="1600200"/>
            <a:ext cx="6212229" cy="4525963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pl-PL" sz="2800" dirty="0">
                <a:solidFill>
                  <a:srgbClr val="FF0000"/>
                </a:solidFill>
              </a:rPr>
              <a:t>WAŻNE! </a:t>
            </a:r>
            <a:r>
              <a:rPr lang="pl-PL" dirty="0"/>
              <a:t>Zeskanowaną wersję wniosku </a:t>
            </a:r>
            <a:br>
              <a:rPr lang="pl-PL" dirty="0"/>
            </a:br>
            <a:r>
              <a:rPr lang="pl-PL" dirty="0"/>
              <a:t>o dofinansowanie (plik.pdf) oraz aplikację elektroniczną (plik </a:t>
            </a:r>
            <a:r>
              <a:rPr lang="en-US" dirty="0">
                <a:cs typeface="Arial" pitchFamily="34" charset="0"/>
              </a:rPr>
              <a:t>ATTACHMENT CALL 5.fmpur</a:t>
            </a:r>
            <a:r>
              <a:rPr lang="pl-PL" dirty="0"/>
              <a:t>), należy wysłać pocztą elektroniczną na adres:</a:t>
            </a:r>
          </a:p>
          <a:p>
            <a:pPr algn="ctr"/>
            <a:r>
              <a:rPr lang="pl-PL" dirty="0"/>
              <a:t> </a:t>
            </a:r>
            <a:r>
              <a:rPr lang="pl-PL" sz="3300" dirty="0">
                <a:hlinkClick r:id="rId2"/>
              </a:rPr>
              <a:t>application@lietuva-polska.eu</a:t>
            </a:r>
            <a:endParaRPr lang="pl-PL" sz="3300" dirty="0"/>
          </a:p>
          <a:p>
            <a:pPr algn="just"/>
            <a:r>
              <a:rPr lang="pl-PL" dirty="0"/>
              <a:t>Obie wersje formularza zgłoszeniowego muszą być identyczne, </a:t>
            </a:r>
            <a:r>
              <a:rPr lang="pl-PL" b="1" u="sng" dirty="0">
                <a:solidFill>
                  <a:srgbClr val="FF0000"/>
                </a:solidFill>
              </a:rPr>
              <a:t>tzn. zawierać ten sam losowy numer kontrolny!</a:t>
            </a:r>
            <a:r>
              <a:rPr lang="pl-PL" dirty="0">
                <a:solidFill>
                  <a:srgbClr val="FF0000"/>
                </a:solidFill>
              </a:rPr>
              <a:t> </a:t>
            </a:r>
            <a:r>
              <a:rPr lang="pl-PL" dirty="0"/>
              <a:t>Oryginały wersji papierowych pozostają </a:t>
            </a:r>
            <a:br>
              <a:rPr lang="pl-PL" dirty="0"/>
            </a:br>
            <a:r>
              <a:rPr lang="pl-PL" dirty="0"/>
              <a:t>w siedzibie Beneficjenta wiodącego. W przypadku, gdy rozmiar załączników jest zbyt duży, zaleca się wysłanie kilku e-maili lub po konsultacji ze Wspólnym Sekretariatem ewentualne rozważenie innych możliwości.</a:t>
            </a:r>
          </a:p>
          <a:p>
            <a:pPr algn="just"/>
            <a:r>
              <a:rPr lang="pl-PL" dirty="0"/>
              <a:t>Po otrzymaniu dokumentów Wspólny Sekretariat wyśle e-mail z potwierdzeniem wpływu wniosku.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06DA8245-C3CD-45D4-A781-492BDB66FACB}"/>
              </a:ext>
            </a:extLst>
          </p:cNvPr>
          <p:cNvGrpSpPr/>
          <p:nvPr/>
        </p:nvGrpSpPr>
        <p:grpSpPr>
          <a:xfrm>
            <a:off x="7020272" y="1772816"/>
            <a:ext cx="2016224" cy="1733550"/>
            <a:chOff x="6471222" y="4077072"/>
            <a:chExt cx="2626995" cy="1733550"/>
          </a:xfrm>
        </p:grpSpPr>
        <p:pic>
          <p:nvPicPr>
            <p:cNvPr id="7" name="Obraz 3">
              <a:extLst>
                <a:ext uri="{FF2B5EF4-FFF2-40B4-BE49-F238E27FC236}">
                  <a16:creationId xmlns:a16="http://schemas.microsoft.com/office/drawing/2014/main" id="{CF70A7E8-A48A-435B-8AD2-ACA9F7A7C96D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6471222" y="4077072"/>
              <a:ext cx="2626995" cy="1733550"/>
            </a:xfrm>
            <a:prstGeom prst="rect">
              <a:avLst/>
            </a:prstGeom>
          </p:spPr>
        </p:pic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305286D3-261E-4FD0-9A25-CBD9CF1A50D2}"/>
                </a:ext>
              </a:extLst>
            </p:cNvPr>
            <p:cNvSpPr/>
            <p:nvPr/>
          </p:nvSpPr>
          <p:spPr>
            <a:xfrm>
              <a:off x="6660232" y="4618881"/>
              <a:ext cx="2160240" cy="360040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12029337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/>
              <a:t>Wniosek o dofinansowanie (6)</a:t>
            </a:r>
          </a:p>
        </p:txBody>
      </p:sp>
      <p:sp>
        <p:nvSpPr>
          <p:cNvPr id="7" name="Symbol zastępczy zawartości 6"/>
          <p:cNvSpPr>
            <a:spLocks noGrp="1"/>
          </p:cNvSpPr>
          <p:nvPr>
            <p:ph idx="14"/>
          </p:nvPr>
        </p:nvSpPr>
        <p:spPr>
          <a:xfrm>
            <a:off x="831445" y="1168939"/>
            <a:ext cx="7416824" cy="532656"/>
          </a:xfrm>
          <a:prstGeom prst="rect">
            <a:avLst/>
          </a:prstGeom>
        </p:spPr>
        <p:style>
          <a:lnRef idx="1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>
            <a:normAutofit/>
          </a:bodyPr>
          <a:lstStyle/>
          <a:p>
            <a:r>
              <a:rPr lang="pl-PL" sz="2800" b="1" u="sng" dirty="0"/>
              <a:t>Formularz zgłoszeniowy powinien zawierać:</a:t>
            </a:r>
          </a:p>
        </p:txBody>
      </p:sp>
      <p:grpSp>
        <p:nvGrpSpPr>
          <p:cNvPr id="29" name="Grupa 28"/>
          <p:cNvGrpSpPr/>
          <p:nvPr/>
        </p:nvGrpSpPr>
        <p:grpSpPr>
          <a:xfrm>
            <a:off x="626596" y="1927176"/>
            <a:ext cx="7816093" cy="531360"/>
            <a:chOff x="392817" y="0"/>
            <a:chExt cx="7816093" cy="531360"/>
          </a:xfrm>
        </p:grpSpPr>
        <p:sp>
          <p:nvSpPr>
            <p:cNvPr id="45" name="Prostokąt zaokrąglony 44"/>
            <p:cNvSpPr/>
            <p:nvPr/>
          </p:nvSpPr>
          <p:spPr>
            <a:xfrm>
              <a:off x="392817" y="0"/>
              <a:ext cx="7816093" cy="531360"/>
            </a:xfrm>
            <a:prstGeom prst="roundRect">
              <a:avLst/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6" name="Prostokąt 45"/>
            <p:cNvSpPr/>
            <p:nvPr/>
          </p:nvSpPr>
          <p:spPr>
            <a:xfrm>
              <a:off x="418756" y="25939"/>
              <a:ext cx="7764215" cy="47948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17194" tIns="0" rIns="217194" bIns="0" numCol="1" spcCol="1270" anchor="ctr" anchorCtr="0">
              <a:noAutofit/>
            </a:bodyPr>
            <a:lstStyle/>
            <a:p>
              <a:pPr lvl="0" algn="l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l-PL" sz="14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zeskanowany wniosek o dofinansowanie </a:t>
              </a:r>
              <a:r>
                <a:rPr lang="pl-PL" sz="1400" b="1" u="none" strike="noStrike" kern="1200" noProof="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(plik.pdf</a:t>
              </a:r>
              <a:r>
                <a:rPr lang="en-US" sz="1400" b="1" u="none" strike="noStrike" kern="1200" noProof="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)</a:t>
              </a:r>
            </a:p>
          </p:txBody>
        </p:sp>
      </p:grpSp>
      <p:grpSp>
        <p:nvGrpSpPr>
          <p:cNvPr id="30" name="Grupa 29"/>
          <p:cNvGrpSpPr/>
          <p:nvPr/>
        </p:nvGrpSpPr>
        <p:grpSpPr>
          <a:xfrm>
            <a:off x="624584" y="2772223"/>
            <a:ext cx="7816093" cy="531360"/>
            <a:chOff x="390805" y="845047"/>
            <a:chExt cx="7816093" cy="531360"/>
          </a:xfrm>
        </p:grpSpPr>
        <p:sp>
          <p:nvSpPr>
            <p:cNvPr id="43" name="Prostokąt zaokrąglony 42"/>
            <p:cNvSpPr/>
            <p:nvPr/>
          </p:nvSpPr>
          <p:spPr>
            <a:xfrm>
              <a:off x="390805" y="845047"/>
              <a:ext cx="7816093" cy="531360"/>
            </a:xfrm>
            <a:prstGeom prst="roundRect">
              <a:avLst/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4" name="Prostokąt 43"/>
            <p:cNvSpPr/>
            <p:nvPr/>
          </p:nvSpPr>
          <p:spPr>
            <a:xfrm>
              <a:off x="416744" y="870986"/>
              <a:ext cx="7764215" cy="47948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17194" tIns="0" rIns="217194" bIns="0" numCol="1" spcCol="1270" anchor="ctr" anchorCtr="0">
              <a:noAutofit/>
            </a:bodyPr>
            <a:lstStyle/>
            <a:p>
              <a:pPr lvl="0" algn="l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l-PL" sz="1400" b="1" u="none" strike="noStrike" kern="1200" noProof="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elektroniczną wersję wniosku o dofinansowanie (file ATTACHMENT</a:t>
              </a:r>
              <a:r>
                <a:rPr lang="en-US" sz="1400" b="1" u="none" strike="noStrike" kern="1200" noProof="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CALL</a:t>
              </a:r>
              <a:r>
                <a:rPr lang="pl-PL" sz="1400" b="1" u="none" strike="noStrike" kern="1200" noProof="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5)</a:t>
              </a:r>
            </a:p>
          </p:txBody>
        </p:sp>
      </p:grpSp>
      <p:grpSp>
        <p:nvGrpSpPr>
          <p:cNvPr id="31" name="Grupa 30"/>
          <p:cNvGrpSpPr/>
          <p:nvPr/>
        </p:nvGrpSpPr>
        <p:grpSpPr>
          <a:xfrm>
            <a:off x="624584" y="3588703"/>
            <a:ext cx="7816093" cy="531360"/>
            <a:chOff x="390805" y="1661527"/>
            <a:chExt cx="7816093" cy="531360"/>
          </a:xfrm>
        </p:grpSpPr>
        <p:sp>
          <p:nvSpPr>
            <p:cNvPr id="41" name="Prostokąt zaokrąglony 40"/>
            <p:cNvSpPr/>
            <p:nvPr/>
          </p:nvSpPr>
          <p:spPr>
            <a:xfrm>
              <a:off x="390805" y="1661527"/>
              <a:ext cx="7816093" cy="531360"/>
            </a:xfrm>
            <a:prstGeom prst="roundRect">
              <a:avLst/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2" name="Prostokąt 41"/>
            <p:cNvSpPr/>
            <p:nvPr/>
          </p:nvSpPr>
          <p:spPr>
            <a:xfrm>
              <a:off x="416744" y="1687466"/>
              <a:ext cx="7764215" cy="47948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17194" tIns="0" rIns="217194" bIns="0" numCol="1" spcCol="1270" anchor="ctr" anchorCtr="0">
              <a:noAutofit/>
            </a:bodyPr>
            <a:lstStyle/>
            <a:p>
              <a:pPr lvl="0" algn="l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l-PL" sz="14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zeskanowany załącznik – 1 ”Szczegółowy plan budżetu” </a:t>
              </a:r>
              <a:r>
                <a:rPr lang="en-US" sz="1400" b="1" kern="12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(</a:t>
              </a:r>
              <a:r>
                <a:rPr lang="pl-PL" sz="1400" b="1" kern="12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plik</a:t>
              </a:r>
              <a:r>
                <a:rPr lang="en-US" sz="1400" b="1" kern="12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.pdf)</a:t>
              </a:r>
              <a:r>
                <a:rPr lang="pl-PL" sz="1400" b="1" kern="12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wraz z wersją elektroniczną </a:t>
              </a:r>
              <a:r>
                <a:rPr lang="en-US" sz="1400" b="1" kern="12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(</a:t>
              </a:r>
              <a:r>
                <a:rPr lang="pl-PL" sz="1400" b="1" kern="12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plik</a:t>
              </a:r>
              <a:r>
                <a:rPr lang="en-US" sz="1400" b="1" kern="12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.</a:t>
              </a:r>
              <a:r>
                <a:rPr lang="en-US" sz="1400" b="1" kern="1200" dirty="0" err="1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xls</a:t>
              </a:r>
              <a:r>
                <a:rPr lang="en-US" sz="1400" b="1" kern="12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) </a:t>
              </a:r>
              <a:endParaRPr lang="pl-PL" sz="1400" b="1" kern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32" name="Grupa 31"/>
          <p:cNvGrpSpPr/>
          <p:nvPr/>
        </p:nvGrpSpPr>
        <p:grpSpPr>
          <a:xfrm>
            <a:off x="624584" y="4405183"/>
            <a:ext cx="7816093" cy="531360"/>
            <a:chOff x="390805" y="2478007"/>
            <a:chExt cx="7816093" cy="531360"/>
          </a:xfrm>
        </p:grpSpPr>
        <p:sp>
          <p:nvSpPr>
            <p:cNvPr id="39" name="Prostokąt zaokrąglony 38"/>
            <p:cNvSpPr/>
            <p:nvPr/>
          </p:nvSpPr>
          <p:spPr>
            <a:xfrm>
              <a:off x="390805" y="2478007"/>
              <a:ext cx="7816093" cy="531360"/>
            </a:xfrm>
            <a:prstGeom prst="roundRect">
              <a:avLst/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0" name="Prostokąt 39"/>
            <p:cNvSpPr/>
            <p:nvPr/>
          </p:nvSpPr>
          <p:spPr>
            <a:xfrm>
              <a:off x="416744" y="2503946"/>
              <a:ext cx="7764215" cy="47948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17194" tIns="0" rIns="217194" bIns="0" numCol="1" spcCol="1270" anchor="ctr" anchorCtr="0">
              <a:noAutofit/>
            </a:bodyPr>
            <a:lstStyle/>
            <a:p>
              <a:pPr lvl="0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l-PL" sz="14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z</a:t>
              </a:r>
              <a:r>
                <a:rPr lang="pl-PL" sz="1400" b="1" kern="12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eskanowaną </a:t>
              </a:r>
              <a:r>
                <a:rPr lang="pl-PL" sz="14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Umowę partnerską (plik. pdf) </a:t>
              </a:r>
              <a:r>
                <a:rPr lang="pl-PL" sz="1400" b="1" kern="12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bez aneksów</a:t>
              </a:r>
            </a:p>
          </p:txBody>
        </p:sp>
      </p:grpSp>
      <p:grpSp>
        <p:nvGrpSpPr>
          <p:cNvPr id="33" name="Grupa 32"/>
          <p:cNvGrpSpPr/>
          <p:nvPr/>
        </p:nvGrpSpPr>
        <p:grpSpPr>
          <a:xfrm>
            <a:off x="624584" y="5195724"/>
            <a:ext cx="7816093" cy="583239"/>
            <a:chOff x="390805" y="3268548"/>
            <a:chExt cx="7816093" cy="583239"/>
          </a:xfrm>
        </p:grpSpPr>
        <p:sp>
          <p:nvSpPr>
            <p:cNvPr id="37" name="Prostokąt zaokrąglony 36"/>
            <p:cNvSpPr/>
            <p:nvPr/>
          </p:nvSpPr>
          <p:spPr>
            <a:xfrm>
              <a:off x="390805" y="3294488"/>
              <a:ext cx="7816093" cy="531360"/>
            </a:xfrm>
            <a:prstGeom prst="roundRect">
              <a:avLst/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8" name="Prostokąt 37"/>
            <p:cNvSpPr/>
            <p:nvPr/>
          </p:nvSpPr>
          <p:spPr>
            <a:xfrm>
              <a:off x="416744" y="3268548"/>
              <a:ext cx="7764215" cy="58323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17194" tIns="0" rIns="217194" bIns="0" numCol="1" spcCol="1270" anchor="ctr" anchorCtr="0">
              <a:noAutofit/>
            </a:bodyPr>
            <a:lstStyle/>
            <a:p>
              <a:pPr lvl="0" algn="l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l-PL" sz="14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u</a:t>
              </a:r>
              <a:r>
                <a:rPr lang="pl-PL" sz="1400" b="1" kern="12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poważnienie do złożenia wniosku (plik. </a:t>
              </a:r>
              <a:r>
                <a:rPr lang="pl-PL" sz="14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</a:t>
              </a:r>
              <a:r>
                <a:rPr lang="pl-PL" sz="1400" b="1" kern="12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df), w przypadku ,gdy wniosek o dofinansowanie nie jest podpisany przez szefa organizacji będącej Beneficjentem  wiodącym. </a:t>
              </a:r>
            </a:p>
          </p:txBody>
        </p:sp>
      </p:grpSp>
      <p:grpSp>
        <p:nvGrpSpPr>
          <p:cNvPr id="34" name="Grupa 33"/>
          <p:cNvGrpSpPr/>
          <p:nvPr/>
        </p:nvGrpSpPr>
        <p:grpSpPr>
          <a:xfrm>
            <a:off x="644224" y="6038144"/>
            <a:ext cx="7791266" cy="531360"/>
            <a:chOff x="410445" y="4110968"/>
            <a:chExt cx="7791266" cy="531360"/>
          </a:xfrm>
        </p:grpSpPr>
        <p:sp>
          <p:nvSpPr>
            <p:cNvPr id="35" name="Prostokąt zaokrąglony 34"/>
            <p:cNvSpPr/>
            <p:nvPr/>
          </p:nvSpPr>
          <p:spPr>
            <a:xfrm>
              <a:off x="410445" y="4110968"/>
              <a:ext cx="7791266" cy="531360"/>
            </a:xfrm>
            <a:prstGeom prst="roundRect">
              <a:avLst/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6" name="Prostokąt 35"/>
            <p:cNvSpPr/>
            <p:nvPr/>
          </p:nvSpPr>
          <p:spPr>
            <a:xfrm>
              <a:off x="436384" y="4136907"/>
              <a:ext cx="7739388" cy="47948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17194" tIns="0" rIns="217194" bIns="0" numCol="1" spcCol="1270" anchor="ctr" anchorCtr="0">
              <a:noAutofit/>
            </a:bodyPr>
            <a:lstStyle/>
            <a:p>
              <a:pPr lvl="0" algn="l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l-PL" sz="14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</a:t>
              </a:r>
              <a:r>
                <a:rPr lang="pl-PL" sz="1400" b="1" kern="12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nne załączniki </a:t>
              </a:r>
              <a:r>
                <a:rPr lang="lt-LT" sz="1400" b="1" kern="12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(</a:t>
              </a:r>
              <a:r>
                <a:rPr lang="pl-PL" sz="1400" b="1" kern="12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pliki </a:t>
              </a:r>
              <a:r>
                <a:rPr lang="lt-LT" sz="1400" b="1" kern="12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.pdf)</a:t>
              </a:r>
              <a:endParaRPr lang="pl-PL" sz="1400" b="1" kern="120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6069768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ctrTitle"/>
          </p:nvPr>
        </p:nvSpPr>
        <p:spPr>
          <a:xfrm>
            <a:off x="2555776" y="457200"/>
            <a:ext cx="6588224" cy="838200"/>
          </a:xfrm>
        </p:spPr>
        <p:txBody>
          <a:bodyPr>
            <a:normAutofit/>
          </a:bodyPr>
          <a:lstStyle/>
          <a:p>
            <a:r>
              <a:rPr lang="pl-PL" dirty="0"/>
              <a:t>Jak podpisać wniosek o dofinansowanie (7)</a:t>
            </a:r>
            <a:endParaRPr lang="pl-PL" dirty="0">
              <a:solidFill>
                <a:srgbClr val="FF0000"/>
              </a:solidFill>
            </a:endParaRPr>
          </a:p>
        </p:txBody>
      </p:sp>
      <p:sp>
        <p:nvSpPr>
          <p:cNvPr id="5" name="Symbol zastępczy zawartości 4"/>
          <p:cNvSpPr>
            <a:spLocks noGrp="1"/>
          </p:cNvSpPr>
          <p:nvPr>
            <p:ph idx="14"/>
          </p:nvPr>
        </p:nvSpPr>
        <p:spPr>
          <a:xfrm>
            <a:off x="685800" y="1600200"/>
            <a:ext cx="7918648" cy="4525963"/>
          </a:xfrm>
        </p:spPr>
        <p:txBody>
          <a:bodyPr>
            <a:normAutofit fontScale="92500"/>
          </a:bodyPr>
          <a:lstStyle/>
          <a:p>
            <a:r>
              <a:rPr lang="pl-PL" sz="2800" b="1" dirty="0">
                <a:solidFill>
                  <a:srgbClr val="FF0000"/>
                </a:solidFill>
              </a:rPr>
              <a:t>oryginał </a:t>
            </a:r>
            <a:r>
              <a:rPr lang="pl-PL" dirty="0"/>
              <a:t>– </a:t>
            </a:r>
            <a:r>
              <a:rPr lang="pl-PL" b="1" i="1" u="sng" dirty="0"/>
              <a:t>zeskanowana wersja wniosku uważana jest za oficjalną wersję wniosku</a:t>
            </a:r>
          </a:p>
          <a:p>
            <a:r>
              <a:rPr lang="pl-PL" dirty="0"/>
              <a:t>- dokumenty podpisane elektronicznym podpisem są także akceptowane;</a:t>
            </a:r>
          </a:p>
          <a:p>
            <a:r>
              <a:rPr lang="pl-PL" dirty="0"/>
              <a:t>- każda strona danego dokumentu powinna być ponumerowana;</a:t>
            </a:r>
          </a:p>
          <a:p>
            <a:r>
              <a:rPr lang="pl-PL" dirty="0"/>
              <a:t>- dołączone załączniki muszą być ponumerowane zgodnie </a:t>
            </a:r>
            <a:br>
              <a:rPr lang="pl-PL" dirty="0"/>
            </a:br>
            <a:r>
              <a:rPr lang="pl-PL" dirty="0"/>
              <a:t>z numeracją znajdującą się na liście załączników (część XII załączniki);</a:t>
            </a:r>
          </a:p>
          <a:p>
            <a:r>
              <a:rPr lang="pl-PL" dirty="0"/>
              <a:t>- podpisane przez upoważnioną osobę reprezentującą organizację Beneficjenta wiodącego (podpisy na każdej stronie wniosku o dofinansowanie i szczegółowego budżetu projektu); </a:t>
            </a:r>
          </a:p>
          <a:p>
            <a:r>
              <a:rPr lang="pl-PL" dirty="0"/>
              <a:t>- opatrzone datą i pieczęcią instytucji na składanych oświadczeniach.</a:t>
            </a:r>
          </a:p>
        </p:txBody>
      </p:sp>
    </p:spTree>
    <p:extLst>
      <p:ext uri="{BB962C8B-B14F-4D97-AF65-F5344CB8AC3E}">
        <p14:creationId xmlns:p14="http://schemas.microsoft.com/office/powerpoint/2010/main" val="39267717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ctrTitle"/>
          </p:nvPr>
        </p:nvSpPr>
        <p:spPr>
          <a:xfrm>
            <a:off x="2743200" y="457200"/>
            <a:ext cx="6005264" cy="685800"/>
          </a:xfrm>
        </p:spPr>
        <p:txBody>
          <a:bodyPr>
            <a:normAutofit fontScale="90000"/>
          </a:bodyPr>
          <a:lstStyle/>
          <a:p>
            <a:r>
              <a:rPr lang="pl-PL" dirty="0"/>
              <a:t>Uproszczenia na etapie składania wniosku dotyczące zaplanowanych prac (8)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idx="14"/>
          </p:nvPr>
        </p:nvSpPr>
        <p:spPr>
          <a:xfrm>
            <a:off x="685800" y="1600200"/>
            <a:ext cx="7990656" cy="4525963"/>
          </a:xfrm>
        </p:spPr>
        <p:txBody>
          <a:bodyPr>
            <a:normAutofit fontScale="92500" lnSpcReduction="10000"/>
          </a:bodyPr>
          <a:lstStyle/>
          <a:p>
            <a:r>
              <a:rPr lang="pl-PL" b="1" dirty="0"/>
              <a:t>Wymagania dotyczące planowanych prac: </a:t>
            </a:r>
          </a:p>
          <a:p>
            <a:r>
              <a:rPr lang="pl-PL" dirty="0"/>
              <a:t>Na etapie składania wniosku o dofinansowanie </a:t>
            </a:r>
            <a:r>
              <a:rPr lang="pl-PL" u="sng" dirty="0"/>
              <a:t>projekt techniczny nie jest wymagany</a:t>
            </a:r>
            <a:r>
              <a:rPr lang="pl-PL" dirty="0"/>
              <a:t>. Należy jedynie dołączyć załącznik z krótkim opisem zakresu i wartości robót budowlanych (więcej informacji znajduje się w części 3.6.3. Podręcznika Programu).</a:t>
            </a:r>
          </a:p>
          <a:p>
            <a:endParaRPr lang="pl-PL" dirty="0"/>
          </a:p>
          <a:p>
            <a:r>
              <a:rPr lang="pl-PL" dirty="0"/>
              <a:t>Pełna dokumentacja techniczna, musi zostać dostarczona po podjęciu przez Wspólny Komitet Monitorujący decyzji </a:t>
            </a:r>
            <a:br>
              <a:rPr lang="pl-PL" dirty="0"/>
            </a:br>
            <a:r>
              <a:rPr lang="pl-PL" dirty="0"/>
              <a:t>o wyborze projektu, na etapie wypełniania warunków. </a:t>
            </a:r>
          </a:p>
          <a:p>
            <a:endParaRPr lang="pl-PL" dirty="0"/>
          </a:p>
          <a:p>
            <a:r>
              <a:rPr lang="pl-PL" dirty="0"/>
              <a:t>Planowane prace muszą mieć wyraźny związek </a:t>
            </a:r>
            <a:br>
              <a:rPr lang="pl-PL" dirty="0"/>
            </a:br>
            <a:r>
              <a:rPr lang="pl-PL" dirty="0"/>
              <a:t>z osiągnięciem celów projektu, a ich zapotrzebowanie powinno być uzasadnione przez działania transgraniczne.</a:t>
            </a:r>
          </a:p>
        </p:txBody>
      </p:sp>
    </p:spTree>
    <p:extLst>
      <p:ext uri="{BB962C8B-B14F-4D97-AF65-F5344CB8AC3E}">
        <p14:creationId xmlns:p14="http://schemas.microsoft.com/office/powerpoint/2010/main" val="3508540860"/>
      </p:ext>
    </p:extLst>
  </p:cSld>
  <p:clrMapOvr>
    <a:masterClrMapping/>
  </p:clrMapOvr>
</p:sld>
</file>

<file path=ppt/theme/theme1.xml><?xml version="1.0" encoding="utf-8"?>
<a:theme xmlns:a="http://schemas.openxmlformats.org/drawingml/2006/main" name="Interreg EN programme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Interreg programme_pl_template</Template>
  <TotalTime>421</TotalTime>
  <Words>902</Words>
  <Application>Microsoft Office PowerPoint</Application>
  <PresentationFormat>On-screen Show (4:3)</PresentationFormat>
  <Paragraphs>70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Arial</vt:lpstr>
      <vt:lpstr>Calibri</vt:lpstr>
      <vt:lpstr>Ope nsans</vt:lpstr>
      <vt:lpstr>Open Sans</vt:lpstr>
      <vt:lpstr>Tahoma</vt:lpstr>
      <vt:lpstr>Wingdings</vt:lpstr>
      <vt:lpstr>Interreg EN programme template</vt:lpstr>
      <vt:lpstr>WYPEŁNIANIE WNIOSKU O DOFINANSOWANIE</vt:lpstr>
      <vt:lpstr>Wniosek o dofinansowanie (1)</vt:lpstr>
      <vt:lpstr>Wniosek o dofinansowanie (2)</vt:lpstr>
      <vt:lpstr>Wniosek o dofinansowanie (3)  NOWOŚĆ! Uproszczenia </vt:lpstr>
      <vt:lpstr>Wniosek o dofinansowanie - zagadnienia techniczne (4)</vt:lpstr>
      <vt:lpstr>Składanie wniosku o dofinansowanie (5)</vt:lpstr>
      <vt:lpstr>Wniosek o dofinansowanie (6)</vt:lpstr>
      <vt:lpstr>Jak podpisać wniosek o dofinansowanie (7)</vt:lpstr>
      <vt:lpstr>Uproszczenia na etapie składania wniosku dotyczące zaplanowanych prac (8)</vt:lpstr>
      <vt:lpstr>Jak będzie sprawdzany wniosek o dofinansowanie (9)</vt:lpstr>
      <vt:lpstr>Więcej informacji o piątym naborze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Sas Krzysztof Grzegorz</dc:creator>
  <cp:lastModifiedBy>Wanda</cp:lastModifiedBy>
  <cp:revision>65</cp:revision>
  <dcterms:created xsi:type="dcterms:W3CDTF">2020-05-19T07:11:47Z</dcterms:created>
  <dcterms:modified xsi:type="dcterms:W3CDTF">2020-05-20T13:43:51Z</dcterms:modified>
</cp:coreProperties>
</file>